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7" r:id="rId2"/>
  </p:sldMasterIdLst>
  <p:notesMasterIdLst>
    <p:notesMasterId r:id="rId102"/>
  </p:notesMasterIdLst>
  <p:sldIdLst>
    <p:sldId id="430" r:id="rId3"/>
    <p:sldId id="804" r:id="rId4"/>
    <p:sldId id="805" r:id="rId5"/>
    <p:sldId id="807" r:id="rId6"/>
    <p:sldId id="808" r:id="rId7"/>
    <p:sldId id="809" r:id="rId8"/>
    <p:sldId id="773" r:id="rId9"/>
    <p:sldId id="772" r:id="rId10"/>
    <p:sldId id="721" r:id="rId11"/>
    <p:sldId id="645" r:id="rId12"/>
    <p:sldId id="661" r:id="rId13"/>
    <p:sldId id="666" r:id="rId14"/>
    <p:sldId id="662" r:id="rId15"/>
    <p:sldId id="671" r:id="rId16"/>
    <p:sldId id="672" r:id="rId17"/>
    <p:sldId id="673" r:id="rId18"/>
    <p:sldId id="658" r:id="rId19"/>
    <p:sldId id="675" r:id="rId20"/>
    <p:sldId id="679" r:id="rId21"/>
    <p:sldId id="680" r:id="rId22"/>
    <p:sldId id="698" r:id="rId23"/>
    <p:sldId id="700" r:id="rId24"/>
    <p:sldId id="701" r:id="rId25"/>
    <p:sldId id="702" r:id="rId26"/>
    <p:sldId id="704" r:id="rId27"/>
    <p:sldId id="682" r:id="rId28"/>
    <p:sldId id="683" r:id="rId29"/>
    <p:sldId id="684" r:id="rId30"/>
    <p:sldId id="686" r:id="rId31"/>
    <p:sldId id="688" r:id="rId32"/>
    <p:sldId id="681" r:id="rId33"/>
    <p:sldId id="693" r:id="rId34"/>
    <p:sldId id="712" r:id="rId35"/>
    <p:sldId id="713" r:id="rId36"/>
    <p:sldId id="714" r:id="rId37"/>
    <p:sldId id="696" r:id="rId38"/>
    <p:sldId id="779" r:id="rId39"/>
    <p:sldId id="780" r:id="rId40"/>
    <p:sldId id="784" r:id="rId41"/>
    <p:sldId id="785" r:id="rId42"/>
    <p:sldId id="788" r:id="rId43"/>
    <p:sldId id="786" r:id="rId44"/>
    <p:sldId id="733" r:id="rId45"/>
    <p:sldId id="734" r:id="rId46"/>
    <p:sldId id="725" r:id="rId47"/>
    <p:sldId id="726" r:id="rId48"/>
    <p:sldId id="727" r:id="rId49"/>
    <p:sldId id="728" r:id="rId50"/>
    <p:sldId id="729" r:id="rId51"/>
    <p:sldId id="730" r:id="rId52"/>
    <p:sldId id="731" r:id="rId53"/>
    <p:sldId id="789" r:id="rId54"/>
    <p:sldId id="791" r:id="rId55"/>
    <p:sldId id="792" r:id="rId56"/>
    <p:sldId id="793" r:id="rId57"/>
    <p:sldId id="794" r:id="rId58"/>
    <p:sldId id="795" r:id="rId59"/>
    <p:sldId id="796" r:id="rId60"/>
    <p:sldId id="737" r:id="rId61"/>
    <p:sldId id="738" r:id="rId62"/>
    <p:sldId id="739" r:id="rId63"/>
    <p:sldId id="740" r:id="rId64"/>
    <p:sldId id="741" r:id="rId65"/>
    <p:sldId id="742" r:id="rId66"/>
    <p:sldId id="743" r:id="rId67"/>
    <p:sldId id="744" r:id="rId68"/>
    <p:sldId id="745" r:id="rId69"/>
    <p:sldId id="746" r:id="rId70"/>
    <p:sldId id="747" r:id="rId71"/>
    <p:sldId id="748" r:id="rId72"/>
    <p:sldId id="749" r:id="rId73"/>
    <p:sldId id="750" r:id="rId74"/>
    <p:sldId id="751" r:id="rId75"/>
    <p:sldId id="752" r:id="rId76"/>
    <p:sldId id="753" r:id="rId77"/>
    <p:sldId id="754" r:id="rId78"/>
    <p:sldId id="755" r:id="rId79"/>
    <p:sldId id="756" r:id="rId80"/>
    <p:sldId id="757" r:id="rId81"/>
    <p:sldId id="758" r:id="rId82"/>
    <p:sldId id="759" r:id="rId83"/>
    <p:sldId id="760" r:id="rId84"/>
    <p:sldId id="761" r:id="rId85"/>
    <p:sldId id="762" r:id="rId86"/>
    <p:sldId id="797" r:id="rId87"/>
    <p:sldId id="774" r:id="rId88"/>
    <p:sldId id="765" r:id="rId89"/>
    <p:sldId id="766" r:id="rId90"/>
    <p:sldId id="767" r:id="rId91"/>
    <p:sldId id="768" r:id="rId92"/>
    <p:sldId id="769" r:id="rId93"/>
    <p:sldId id="770" r:id="rId94"/>
    <p:sldId id="771" r:id="rId95"/>
    <p:sldId id="775" r:id="rId96"/>
    <p:sldId id="776" r:id="rId97"/>
    <p:sldId id="777" r:id="rId98"/>
    <p:sldId id="799" r:id="rId99"/>
    <p:sldId id="800" r:id="rId100"/>
    <p:sldId id="810" r:id="rId101"/>
  </p:sldIdLst>
  <p:sldSz cx="9144000" cy="6858000" type="screen4x3"/>
  <p:notesSz cx="70358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CC6600"/>
    <a:srgbClr val="78A22F"/>
    <a:srgbClr val="993300"/>
    <a:srgbClr val="A00000"/>
    <a:srgbClr val="FF33CC"/>
    <a:srgbClr val="CC3300"/>
    <a:srgbClr val="CC9900"/>
    <a:srgbClr val="009900"/>
    <a:srgbClr val="00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1140" autoAdjust="0"/>
    <p:restoredTop sz="93298" autoAdjust="0"/>
  </p:normalViewPr>
  <p:slideViewPr>
    <p:cSldViewPr snapToGrid="0">
      <p:cViewPr>
        <p:scale>
          <a:sx n="43" d="100"/>
          <a:sy n="43" d="100"/>
        </p:scale>
        <p:origin x="-1277" y="-288"/>
      </p:cViewPr>
      <p:guideLst>
        <p:guide orient="horz" pos="1377"/>
        <p:guide orient="horz" pos="3946"/>
        <p:guide pos="3216"/>
        <p:guide pos="571"/>
        <p:guide pos="3669"/>
        <p:guide pos="4111"/>
        <p:guide pos="1884"/>
        <p:guide pos="1442"/>
        <p:guide pos="2332"/>
        <p:guide pos="27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97" tIns="46698" rIns="93397" bIns="46698" numCol="1" anchor="t" anchorCtr="0" compatLnSpc="1">
            <a:prstTxWarp prst="textNoShape">
              <a:avLst/>
            </a:prstTxWarp>
          </a:bodyPr>
          <a:lstStyle>
            <a:lvl1pPr defTabSz="93345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4625" y="0"/>
            <a:ext cx="30495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97" tIns="46698" rIns="93397" bIns="46698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062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3263" y="4421188"/>
            <a:ext cx="5629275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97" tIns="46698" rIns="93397" bIns="46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375"/>
            <a:ext cx="30495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97" tIns="46698" rIns="93397" bIns="46698" numCol="1" anchor="b" anchorCtr="0" compatLnSpc="1">
            <a:prstTxWarp prst="textNoShape">
              <a:avLst/>
            </a:prstTxWarp>
          </a:bodyPr>
          <a:lstStyle>
            <a:lvl1pPr defTabSz="93345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4625" y="8842375"/>
            <a:ext cx="30495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97" tIns="46698" rIns="93397" bIns="46698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21501F8-EBFD-4351-8733-367236688A2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FB2C2A-1DA2-4990-8314-0B27527FCA32}" type="slidenum">
              <a:rPr lang="en-US" altLang="zh-CN"/>
              <a:pPr/>
              <a:t>1</a:t>
            </a:fld>
            <a:endParaRPr lang="en-US" altLang="zh-CN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641350"/>
            <a:ext cx="4654550" cy="3490913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4104" y="4302226"/>
            <a:ext cx="6444597" cy="4526874"/>
          </a:xfrm>
          <a:noFill/>
          <a:ln/>
        </p:spPr>
        <p:txBody>
          <a:bodyPr/>
          <a:lstStyle/>
          <a:p>
            <a:pPr eaLnBrk="1" hangingPunct="1"/>
            <a:endParaRPr lang="zh-CN" altLang="zh-CN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FB2C2A-1DA2-4990-8314-0B27527FCA32}" type="slidenum">
              <a:rPr lang="en-US" altLang="zh-CN"/>
              <a:pPr/>
              <a:t>98</a:t>
            </a:fld>
            <a:endParaRPr lang="en-US" altLang="zh-CN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641350"/>
            <a:ext cx="4654550" cy="3490913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4104" y="4302226"/>
            <a:ext cx="6444597" cy="4526874"/>
          </a:xfrm>
          <a:noFill/>
          <a:ln/>
        </p:spPr>
        <p:txBody>
          <a:bodyPr/>
          <a:lstStyle/>
          <a:p>
            <a:pPr eaLnBrk="1" hangingPunct="1"/>
            <a:endParaRPr lang="zh-CN" altLang="zh-CN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55600" y="4321175"/>
            <a:ext cx="8410575" cy="0"/>
          </a:xfrm>
          <a:prstGeom prst="line">
            <a:avLst/>
          </a:prstGeom>
          <a:noFill/>
          <a:ln w="2413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pic>
        <p:nvPicPr>
          <p:cNvPr id="5" name="Picture 6" descr="tr_hrz_rgb_pos"/>
          <p:cNvPicPr>
            <a:picLocks noChangeAspect="1" noChangeArrowheads="1"/>
          </p:cNvPicPr>
          <p:nvPr/>
        </p:nvPicPr>
        <p:blipFill>
          <a:blip r:embed="rId2" cstate="print"/>
          <a:srcRect b="20689"/>
          <a:stretch>
            <a:fillRect/>
          </a:stretch>
        </p:blipFill>
        <p:spPr bwMode="auto">
          <a:xfrm>
            <a:off x="6048375" y="5976938"/>
            <a:ext cx="2733675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RTR8SG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" y="381000"/>
            <a:ext cx="8467725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1950" y="3448050"/>
            <a:ext cx="8382000" cy="8191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1950" y="4435475"/>
            <a:ext cx="8382000" cy="1279525"/>
          </a:xfrm>
        </p:spPr>
        <p:txBody>
          <a:bodyPr rIns="0"/>
          <a:lstStyle>
            <a:lvl1pPr marL="0" indent="0">
              <a:lnSpc>
                <a:spcPct val="90000"/>
              </a:lnSpc>
              <a:spcBef>
                <a:spcPct val="0"/>
              </a:spcBef>
              <a:buFontTx/>
              <a:buNone/>
              <a:defRPr sz="18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75CF4-3926-4B1C-90D8-5C8A83045F5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5250" y="506413"/>
            <a:ext cx="1841500" cy="55895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7575" y="506413"/>
            <a:ext cx="5375275" cy="55895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1AA9B-73E9-44C5-85FF-B2B6A72D46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506413"/>
            <a:ext cx="7369175" cy="8366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7575" y="1525588"/>
            <a:ext cx="3608388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363" y="1525588"/>
            <a:ext cx="3608387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9136A-DBA9-4900-BCD3-F519167277D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506413"/>
            <a:ext cx="7369175" cy="8366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7575" y="1525588"/>
            <a:ext cx="7369175" cy="457041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5C965-B2E3-48A0-9056-B3B159CD95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8525" y="1528763"/>
            <a:ext cx="36179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1528763"/>
            <a:ext cx="36179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B5B8B-344C-4345-9966-C3C7A1A0DDE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0488" y="519113"/>
            <a:ext cx="1846262" cy="55800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8525" y="519113"/>
            <a:ext cx="5389563" cy="55800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F3D47-2827-4C31-82C2-70A94624C32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7575" y="1525588"/>
            <a:ext cx="3608388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363" y="1525588"/>
            <a:ext cx="3608387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70AC1-8E69-45DE-A4A0-F2E084F7EFE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BDD84-4562-42A2-B590-9BA382C5057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380E9-3477-472B-8C9A-984AE86DA16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98767-21B6-401A-B86C-1AE4363CC99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66749-CD83-4A3D-99F1-CBBB78C7DF4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998C0-375B-4326-91F9-2E1AF5F98AF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336550" y="1530350"/>
            <a:ext cx="2162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spcBef>
                <a:spcPct val="50000"/>
              </a:spcBef>
              <a:buClr>
                <a:schemeClr val="tx2"/>
              </a:buClr>
              <a:buFontTx/>
              <a:buChar char="•"/>
              <a:defRPr/>
            </a:pPr>
            <a:endParaRPr lang="zh-CN" altLang="zh-CN" sz="2400">
              <a:ea typeface="宋体" pitchFamily="2" charset="-122"/>
            </a:endParaRPr>
          </a:p>
        </p:txBody>
      </p:sp>
      <p:pic>
        <p:nvPicPr>
          <p:cNvPr id="1027" name="Picture 3" descr="TR_SlideLogo_BW60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71475" y="6323013"/>
            <a:ext cx="16525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94450"/>
            <a:ext cx="51720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1"/>
                </a:solidFill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24863" y="6394450"/>
            <a:ext cx="4572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A0A10422-9E0E-45C6-A238-BFD1AD88542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7575" y="506413"/>
            <a:ext cx="7369175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1525588"/>
            <a:ext cx="736917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288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pic>
        <p:nvPicPr>
          <p:cNvPr id="1032" name="Picture 8" descr="slideMaster_Logo60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hidden">
          <a:xfrm>
            <a:off x="371475" y="6323013"/>
            <a:ext cx="1644650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917575" y="1365250"/>
            <a:ext cx="7369175" cy="0"/>
          </a:xfrm>
          <a:prstGeom prst="line">
            <a:avLst/>
          </a:prstGeom>
          <a:noFill/>
          <a:ln w="2413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40" r:id="rId2"/>
    <p:sldLayoutId id="2147484641" r:id="rId3"/>
    <p:sldLayoutId id="2147484642" r:id="rId4"/>
    <p:sldLayoutId id="2147484643" r:id="rId5"/>
    <p:sldLayoutId id="2147484644" r:id="rId6"/>
    <p:sldLayoutId id="2147484645" r:id="rId7"/>
    <p:sldLayoutId id="2147484646" r:id="rId8"/>
    <p:sldLayoutId id="2147484647" r:id="rId9"/>
    <p:sldLayoutId id="2147484648" r:id="rId10"/>
    <p:sldLayoutId id="2147484649" r:id="rId11"/>
    <p:sldLayoutId id="2147484650" r:id="rId12"/>
    <p:sldLayoutId id="2147484651" r:id="rId13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5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2pPr>
      <a:lvl3pPr marL="914400" indent="-171450" algn="l" rtl="0" eaLnBrk="0" fontAlgn="base" hangingPunct="0">
        <a:spcBef>
          <a:spcPct val="2500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latin typeface="+mn-lt"/>
        </a:defRPr>
      </a:lvl3pPr>
      <a:lvl4pPr marL="12573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4pPr>
      <a:lvl5pPr marL="1485900" indent="-1143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</a:defRPr>
      </a:lvl5pPr>
      <a:lvl6pPr marL="1943100" indent="-1143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</a:defRPr>
      </a:lvl6pPr>
      <a:lvl7pPr marL="2400300" indent="-1143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</a:defRPr>
      </a:lvl7pPr>
      <a:lvl8pPr marL="2857500" indent="-1143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</a:defRPr>
      </a:lvl8pPr>
      <a:lvl9pPr marL="3314700" indent="-1143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5" descr="hc_DividerGraphBG_blu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898525" y="519113"/>
            <a:ext cx="7388225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5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1528763"/>
            <a:ext cx="73882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288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52" r:id="rId1"/>
    <p:sldLayoutId id="2147484653" r:id="rId2"/>
    <p:sldLayoutId id="2147484654" r:id="rId3"/>
    <p:sldLayoutId id="2147484655" r:id="rId4"/>
    <p:sldLayoutId id="2147484656" r:id="rId5"/>
    <p:sldLayoutId id="2147484657" r:id="rId6"/>
    <p:sldLayoutId id="2147484658" r:id="rId7"/>
    <p:sldLayoutId id="2147484659" r:id="rId8"/>
    <p:sldLayoutId id="2147484660" r:id="rId9"/>
    <p:sldLayoutId id="2147484661" r:id="rId10"/>
    <p:sldLayoutId id="2147484662" r:id="rId11"/>
  </p:sldLayoutIdLst>
  <p:hf hdr="0" ftr="0" dt="0"/>
  <p:txStyles>
    <p:titleStyle>
      <a:lvl1pPr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ts val="26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ts val="26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ts val="26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ts val="26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5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rtl="0" eaLnBrk="0" fontAlgn="base" hangingPunct="0">
        <a:spcBef>
          <a:spcPct val="3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971550" indent="-228600" algn="l" rtl="0" eaLnBrk="0" fontAlgn="base" hangingPunct="0">
        <a:spcBef>
          <a:spcPct val="25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25730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5pPr>
      <a:lvl6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6pPr>
      <a:lvl7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7pPr>
      <a:lvl8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8pPr>
      <a:lvl9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1.png"/><Relationship Id="rId7" Type="http://schemas.openxmlformats.org/officeDocument/2006/relationships/image" Target="../media/image1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ts.support.china@thomsonreuters.com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CN" b="1" dirty="0" smtClean="0"/>
              <a:t>SCI</a:t>
            </a:r>
            <a:r>
              <a:rPr lang="zh-CN" altLang="en-US" b="1" dirty="0" smtClean="0"/>
              <a:t>期刊论文写作与投稿</a:t>
            </a:r>
            <a:endParaRPr lang="en-US" altLang="zh-CN" b="1" dirty="0" smtClean="0">
              <a:solidFill>
                <a:schemeClr val="tx2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69911" y="5190184"/>
            <a:ext cx="4389438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zh-CN" altLang="en-US" sz="1600" kern="0" noProof="0" dirty="0" smtClean="0">
                <a:solidFill>
                  <a:srgbClr val="333333"/>
                </a:solidFill>
                <a:latin typeface="+mn-lt"/>
                <a:ea typeface="黑体" pitchFamily="2" charset="-122"/>
              </a:rPr>
              <a:t>张帆</a:t>
            </a:r>
            <a:endParaRPr kumimoji="0" lang="en-US" altLang="zh-CN" sz="160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n-lt"/>
              <a:ea typeface="黑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zh-CN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lt"/>
                <a:ea typeface="黑体" pitchFamily="2" charset="-122"/>
                <a:cs typeface="+mn-cs"/>
              </a:rPr>
              <a:t>汤森路透</a:t>
            </a:r>
            <a:endParaRPr kumimoji="0" lang="en-US" altLang="zh-CN" sz="160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n-lt"/>
              <a:ea typeface="黑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en-GB" altLang="zh-CN" sz="160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lt"/>
                <a:ea typeface="黑体" pitchFamily="2" charset="-122"/>
                <a:cs typeface="+mn-cs"/>
              </a:rPr>
              <a:t>2012</a:t>
            </a:r>
            <a:r>
              <a:rPr kumimoji="0" lang="zh-CN" altLang="en-GB" sz="160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lt"/>
                <a:ea typeface="黑体" pitchFamily="2" charset="-122"/>
                <a:cs typeface="+mn-cs"/>
              </a:rPr>
              <a:t>年</a:t>
            </a:r>
            <a:r>
              <a:rPr lang="en-GB" altLang="zh-CN" sz="1600" kern="0" dirty="0" smtClean="0">
                <a:solidFill>
                  <a:srgbClr val="333333"/>
                </a:solidFill>
                <a:latin typeface="+mn-lt"/>
                <a:ea typeface="黑体" pitchFamily="2" charset="-122"/>
              </a:rPr>
              <a:t>10</a:t>
            </a:r>
            <a:r>
              <a:rPr kumimoji="0" lang="zh-CN" altLang="en-GB" sz="160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lt"/>
                <a:ea typeface="黑体" pitchFamily="2" charset="-122"/>
                <a:cs typeface="+mn-cs"/>
              </a:rPr>
              <a:t>月</a:t>
            </a:r>
          </a:p>
        </p:txBody>
      </p:sp>
      <p:pic>
        <p:nvPicPr>
          <p:cNvPr id="8" name="Picture 4" descr="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595" y="345636"/>
            <a:ext cx="8515575" cy="312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75632" y="319308"/>
            <a:ext cx="4336598" cy="836612"/>
          </a:xfrm>
        </p:spPr>
        <p:txBody>
          <a:bodyPr/>
          <a:lstStyle/>
          <a:p>
            <a:r>
              <a:rPr lang="en-US" altLang="zh-CN" sz="3200" b="1" dirty="0" smtClean="0">
                <a:ea typeface="宋体" charset="-122"/>
              </a:rPr>
              <a:t>Title</a:t>
            </a:r>
            <a:r>
              <a:rPr lang="zh-CN" altLang="en-US" b="1" dirty="0" smtClean="0">
                <a:ea typeface="宋体" charset="-122"/>
              </a:rPr>
              <a:t>：如何选好题？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347070" y="3248419"/>
            <a:ext cx="2172793" cy="1868060"/>
            <a:chOff x="2819187" y="3768300"/>
            <a:chExt cx="3503308" cy="2500314"/>
          </a:xfrm>
        </p:grpSpPr>
        <p:grpSp>
          <p:nvGrpSpPr>
            <p:cNvPr id="16" name="Group 12"/>
            <p:cNvGrpSpPr/>
            <p:nvPr/>
          </p:nvGrpSpPr>
          <p:grpSpPr>
            <a:xfrm>
              <a:off x="2819187" y="3768300"/>
              <a:ext cx="2660878" cy="2160037"/>
              <a:chOff x="2819187" y="3768300"/>
              <a:chExt cx="2660878" cy="2160037"/>
            </a:xfrm>
          </p:grpSpPr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819187" y="4482037"/>
                <a:ext cx="929120" cy="1446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33539" y="3768300"/>
                <a:ext cx="1846526" cy="1882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2859717" y="5856668"/>
              <a:ext cx="3462778" cy="411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 smtClean="0">
                  <a:solidFill>
                    <a:schemeClr val="accent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跟进高影响力文献</a:t>
              </a:r>
              <a:endParaRPr lang="zh-CN" altLang="en-US" sz="1400" b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550147" y="5123528"/>
            <a:ext cx="1810082" cy="1704502"/>
            <a:chOff x="4832684" y="4404902"/>
            <a:chExt cx="2300818" cy="2228811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95426" y="4404902"/>
              <a:ext cx="1291163" cy="1857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4832684" y="6231263"/>
              <a:ext cx="2300818" cy="402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 smtClean="0">
                  <a:solidFill>
                    <a:schemeClr val="accent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追踪学术领军人物</a:t>
              </a:r>
              <a:endParaRPr lang="zh-CN" altLang="en-US" sz="1400" b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279196" y="2281353"/>
            <a:ext cx="1902478" cy="2392232"/>
            <a:chOff x="6495136" y="890251"/>
            <a:chExt cx="1665023" cy="204199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95136" y="1155155"/>
              <a:ext cx="1665023" cy="1777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7137811" y="890251"/>
              <a:ext cx="935919" cy="288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FF000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Topic</a:t>
              </a:r>
              <a:r>
                <a:rPr lang="zh-CN" altLang="en-US" sz="1600" b="1" dirty="0" smtClean="0">
                  <a:solidFill>
                    <a:srgbClr val="FF000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！</a:t>
              </a:r>
              <a:endParaRPr lang="zh-CN" altLang="en-US" sz="1600" b="1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544992" y="348351"/>
            <a:ext cx="1699120" cy="1470185"/>
            <a:chOff x="2921013" y="4392634"/>
            <a:chExt cx="2481029" cy="191441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77009" y="4392634"/>
              <a:ext cx="1531369" cy="1508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2921013" y="5906272"/>
              <a:ext cx="2481029" cy="400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 smtClean="0">
                  <a:solidFill>
                    <a:schemeClr val="accent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寻找高热点研究</a:t>
              </a:r>
              <a:endParaRPr lang="zh-CN" altLang="en-US" sz="1400" b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017552" y="3193151"/>
            <a:ext cx="1103087" cy="827302"/>
            <a:chOff x="5515429" y="3614057"/>
            <a:chExt cx="1553028" cy="740229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8" name="Left Arrow 47"/>
            <p:cNvSpPr/>
            <p:nvPr/>
          </p:nvSpPr>
          <p:spPr>
            <a:xfrm>
              <a:off x="5515429" y="3614057"/>
              <a:ext cx="1553028" cy="740229"/>
            </a:xfrm>
            <a:prstGeom prst="lef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870240" y="3814202"/>
              <a:ext cx="995725" cy="302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TEST</a:t>
              </a:r>
              <a:endParaRPr lang="zh-CN" altLang="en-US" sz="1600" b="1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512" y="2642043"/>
            <a:ext cx="1111703" cy="67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2086" y="3626064"/>
            <a:ext cx="1010604" cy="1003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U-Turn Arrow 63"/>
          <p:cNvSpPr/>
          <p:nvPr/>
        </p:nvSpPr>
        <p:spPr>
          <a:xfrm rot="10800000" flipH="1">
            <a:off x="1277256" y="4746174"/>
            <a:ext cx="3338359" cy="290254"/>
          </a:xfrm>
          <a:prstGeom prst="uturnArrow">
            <a:avLst>
              <a:gd name="adj1" fmla="val 25000"/>
              <a:gd name="adj2" fmla="val 17064"/>
              <a:gd name="adj3" fmla="val 48810"/>
              <a:gd name="adj4" fmla="val 43750"/>
              <a:gd name="adj5" fmla="val 100000"/>
            </a:avLst>
          </a:prstGeom>
          <a:solidFill>
            <a:schemeClr val="tx2">
              <a:lumMod val="40000"/>
              <a:lumOff val="60000"/>
              <a:alpha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6" name="Left Brace 65"/>
          <p:cNvSpPr/>
          <p:nvPr/>
        </p:nvSpPr>
        <p:spPr>
          <a:xfrm>
            <a:off x="5617024" y="1872339"/>
            <a:ext cx="435429" cy="3817257"/>
          </a:xfrm>
          <a:prstGeom prst="leftBrace">
            <a:avLst>
              <a:gd name="adj1" fmla="val 35000"/>
              <a:gd name="adj2" fmla="val 50000"/>
            </a:avLst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TextBox 66"/>
          <p:cNvSpPr txBox="1"/>
          <p:nvPr/>
        </p:nvSpPr>
        <p:spPr>
          <a:xfrm>
            <a:off x="2116855" y="2888345"/>
            <a:ext cx="1320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Web of Science</a:t>
            </a:r>
          </a:p>
          <a:p>
            <a:pPr algn="ctr"/>
            <a:r>
              <a:rPr lang="zh-CN" altLang="en-US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数据库</a:t>
            </a:r>
            <a:endParaRPr lang="zh-CN" altLang="en-US" sz="1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6515974" y="2021926"/>
            <a:ext cx="1699120" cy="1189970"/>
            <a:chOff x="3671172" y="715645"/>
            <a:chExt cx="1699120" cy="1189970"/>
          </a:xfrm>
        </p:grpSpPr>
        <p:pic>
          <p:nvPicPr>
            <p:cNvPr id="74" name="Picture 1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43520" y="715645"/>
              <a:ext cx="1331019" cy="923018"/>
            </a:xfrm>
            <a:prstGeom prst="rect">
              <a:avLst/>
            </a:prstGeom>
            <a:noFill/>
          </p:spPr>
        </p:pic>
        <p:sp>
          <p:nvSpPr>
            <p:cNvPr id="75" name="TextBox 74"/>
            <p:cNvSpPr txBox="1"/>
            <p:nvPr/>
          </p:nvSpPr>
          <p:spPr>
            <a:xfrm>
              <a:off x="3671172" y="1597838"/>
              <a:ext cx="1699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 smtClean="0">
                  <a:solidFill>
                    <a:schemeClr val="accent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关注最新研究成果</a:t>
              </a:r>
              <a:endParaRPr lang="zh-CN" altLang="en-US" sz="1400" b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sp>
        <p:nvSpPr>
          <p:cNvPr id="28" name="Right Brace 27"/>
          <p:cNvSpPr/>
          <p:nvPr/>
        </p:nvSpPr>
        <p:spPr>
          <a:xfrm>
            <a:off x="1727201" y="3091542"/>
            <a:ext cx="275771" cy="928913"/>
          </a:xfrm>
          <a:prstGeom prst="rightBrace">
            <a:avLst>
              <a:gd name="adj1" fmla="val 19961"/>
              <a:gd name="adj2" fmla="val 51563"/>
            </a:avLst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6" grpId="0" animBg="1"/>
      <p:bldP spid="67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833" y="1581832"/>
            <a:ext cx="48677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 smtClean="0">
                <a:latin typeface="华文仿宋" pitchFamily="2" charset="-122"/>
                <a:ea typeface="华文仿宋" pitchFamily="2" charset="-122"/>
              </a:rPr>
              <a:t>巨磁电阻效应</a:t>
            </a:r>
            <a:r>
              <a:rPr lang="zh-CN" altLang="en-US" dirty="0" smtClean="0">
                <a:latin typeface="华文仿宋" pitchFamily="2" charset="-122"/>
                <a:ea typeface="华文仿宋" pitchFamily="2" charset="-122"/>
              </a:rPr>
              <a:t>：</a:t>
            </a:r>
            <a:r>
              <a:rPr lang="zh-CN" altLang="zh-CN" dirty="0" smtClean="0">
                <a:latin typeface="华文仿宋" pitchFamily="2" charset="-122"/>
                <a:ea typeface="华文仿宋" pitchFamily="2" charset="-122"/>
              </a:rPr>
              <a:t>英文</a:t>
            </a:r>
            <a:r>
              <a:rPr lang="en-US" altLang="zh-CN" dirty="0" smtClean="0">
                <a:latin typeface="华文仿宋" pitchFamily="2" charset="-122"/>
                <a:ea typeface="华文仿宋" pitchFamily="2" charset="-122"/>
              </a:rPr>
              <a:t>“giant </a:t>
            </a:r>
            <a:r>
              <a:rPr lang="en-US" altLang="zh-CN" dirty="0" err="1" smtClean="0">
                <a:latin typeface="华文仿宋" pitchFamily="2" charset="-122"/>
                <a:ea typeface="华文仿宋" pitchFamily="2" charset="-122"/>
              </a:rPr>
              <a:t>magnetoresistance</a:t>
            </a:r>
            <a:r>
              <a:rPr lang="en-US" altLang="zh-CN" dirty="0" smtClean="0">
                <a:latin typeface="华文仿宋" pitchFamily="2" charset="-122"/>
                <a:ea typeface="华文仿宋" pitchFamily="2" charset="-122"/>
              </a:rPr>
              <a:t>”</a:t>
            </a:r>
            <a:r>
              <a:rPr lang="zh-CN" altLang="en-US" dirty="0" smtClean="0">
                <a:latin typeface="华文仿宋" pitchFamily="2" charset="-122"/>
                <a:ea typeface="华文仿宋" pitchFamily="2" charset="-122"/>
              </a:rPr>
              <a:t>，</a:t>
            </a:r>
            <a:r>
              <a:rPr lang="en-US" altLang="zh-CN" dirty="0" smtClean="0">
                <a:latin typeface="华文仿宋" pitchFamily="2" charset="-122"/>
                <a:ea typeface="华文仿宋" pitchFamily="2" charset="-122"/>
              </a:rPr>
              <a:t>2007</a:t>
            </a:r>
            <a:r>
              <a:rPr lang="zh-CN" altLang="zh-CN" dirty="0" smtClean="0">
                <a:latin typeface="华文仿宋" pitchFamily="2" charset="-122"/>
                <a:ea typeface="华文仿宋" pitchFamily="2" charset="-122"/>
              </a:rPr>
              <a:t>年诺贝尔物理学奖获奖课题，</a:t>
            </a:r>
            <a:r>
              <a:rPr lang="zh-CN" altLang="en-US" dirty="0" smtClean="0">
                <a:latin typeface="华文仿宋" pitchFamily="2" charset="-122"/>
                <a:ea typeface="华文仿宋" pitchFamily="2" charset="-122"/>
              </a:rPr>
              <a:t>由</a:t>
            </a:r>
            <a:r>
              <a:rPr lang="zh-CN" altLang="zh-CN" dirty="0" smtClean="0">
                <a:latin typeface="华文仿宋" pitchFamily="2" charset="-122"/>
                <a:ea typeface="华文仿宋" pitchFamily="2" charset="-122"/>
              </a:rPr>
              <a:t>法国物理学家阿尔贝·费尔和德国物理学家彼得·格林贝格尔分别独立发现。</a:t>
            </a:r>
            <a:endParaRPr lang="zh-CN" altLang="en-US" dirty="0" smtClean="0">
              <a:latin typeface="华文仿宋" pitchFamily="2" charset="-122"/>
              <a:ea typeface="华文仿宋" pitchFamily="2" charset="-122"/>
            </a:endParaRPr>
          </a:p>
          <a:p>
            <a:endParaRPr lang="zh-CN" altLang="en-US" dirty="0">
              <a:latin typeface="华文仿宋" pitchFamily="2" charset="-122"/>
              <a:ea typeface="华文仿宋" pitchFamily="2" charset="-122"/>
            </a:endParaRPr>
          </a:p>
        </p:txBody>
      </p:sp>
      <p:grpSp>
        <p:nvGrpSpPr>
          <p:cNvPr id="3" name="组合 4"/>
          <p:cNvGrpSpPr/>
          <p:nvPr/>
        </p:nvGrpSpPr>
        <p:grpSpPr>
          <a:xfrm>
            <a:off x="4626093" y="321294"/>
            <a:ext cx="3214255" cy="2327563"/>
            <a:chOff x="-83769" y="2804092"/>
            <a:chExt cx="5148867" cy="4000411"/>
          </a:xfrm>
        </p:grpSpPr>
        <p:pic>
          <p:nvPicPr>
            <p:cNvPr id="6" name="图片 5" descr="阿尔贝费尔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1639" y="2804092"/>
              <a:ext cx="2469283" cy="344431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-83769" y="6277274"/>
              <a:ext cx="5148867" cy="527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rgbClr val="3366FF"/>
                  </a:solidFill>
                </a:rPr>
                <a:t>Albert </a:t>
              </a:r>
              <a:r>
                <a:rPr lang="en-US" altLang="zh-CN" sz="1400" b="1" dirty="0" err="1" smtClean="0">
                  <a:solidFill>
                    <a:srgbClr val="3366FF"/>
                  </a:solidFill>
                </a:rPr>
                <a:t>Fert</a:t>
              </a:r>
              <a:r>
                <a:rPr lang="en-US" altLang="zh-CN" sz="1400" b="1" dirty="0" smtClean="0">
                  <a:solidFill>
                    <a:srgbClr val="3366FF"/>
                  </a:solidFill>
                </a:rPr>
                <a:t> (1938</a:t>
              </a:r>
              <a:r>
                <a:rPr lang="zh-CN" altLang="zh-CN" sz="1400" b="1" dirty="0" smtClean="0">
                  <a:solidFill>
                    <a:srgbClr val="3366FF"/>
                  </a:solidFill>
                </a:rPr>
                <a:t>年</a:t>
              </a:r>
              <a:r>
                <a:rPr lang="en-US" altLang="zh-CN" sz="1400" b="1" dirty="0" smtClean="0">
                  <a:solidFill>
                    <a:srgbClr val="3366FF"/>
                  </a:solidFill>
                </a:rPr>
                <a:t>3</a:t>
              </a:r>
              <a:r>
                <a:rPr lang="zh-CN" altLang="zh-CN" sz="1400" b="1" dirty="0" smtClean="0">
                  <a:solidFill>
                    <a:srgbClr val="3366FF"/>
                  </a:solidFill>
                </a:rPr>
                <a:t>月</a:t>
              </a:r>
              <a:r>
                <a:rPr lang="en-US" altLang="zh-CN" sz="1400" b="1" dirty="0" smtClean="0">
                  <a:solidFill>
                    <a:srgbClr val="3366FF"/>
                  </a:solidFill>
                </a:rPr>
                <a:t>-)</a:t>
              </a:r>
              <a:endParaRPr lang="zh-CN" altLang="en-US" sz="1400" b="1" dirty="0">
                <a:solidFill>
                  <a:srgbClr val="3366FF"/>
                </a:solidFill>
              </a:endParaRPr>
            </a:p>
          </p:txBody>
        </p:sp>
      </p:grpSp>
      <p:grpSp>
        <p:nvGrpSpPr>
          <p:cNvPr id="5" name="组合 7"/>
          <p:cNvGrpSpPr/>
          <p:nvPr/>
        </p:nvGrpSpPr>
        <p:grpSpPr>
          <a:xfrm>
            <a:off x="6808517" y="998524"/>
            <a:ext cx="2466109" cy="2674903"/>
            <a:chOff x="3992000" y="3265966"/>
            <a:chExt cx="3953819" cy="4308409"/>
          </a:xfrm>
        </p:grpSpPr>
        <p:pic>
          <p:nvPicPr>
            <p:cNvPr id="9" name="图片 8" descr="德国物理学家（巨磁电阻）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9623" y="3265966"/>
              <a:ext cx="2388121" cy="338317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992000" y="6699504"/>
              <a:ext cx="3953819" cy="87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rgbClr val="3366FF"/>
                  </a:solidFill>
                </a:rPr>
                <a:t>Peter Andreas </a:t>
              </a:r>
              <a:r>
                <a:rPr lang="en-US" altLang="zh-CN" sz="1400" b="1" dirty="0" err="1" smtClean="0">
                  <a:solidFill>
                    <a:srgbClr val="3366FF"/>
                  </a:solidFill>
                </a:rPr>
                <a:t>Grünberg</a:t>
              </a:r>
              <a:endParaRPr lang="en-US" altLang="zh-CN" sz="1400" b="1" dirty="0" smtClean="0">
                <a:solidFill>
                  <a:srgbClr val="3366FF"/>
                </a:solidFill>
              </a:endParaRPr>
            </a:p>
            <a:p>
              <a:pPr algn="ctr"/>
              <a:r>
                <a:rPr lang="en-US" altLang="zh-CN" sz="1400" b="1" dirty="0" smtClean="0">
                  <a:solidFill>
                    <a:srgbClr val="3366FF"/>
                  </a:solidFill>
                </a:rPr>
                <a:t>(1939</a:t>
              </a:r>
              <a:r>
                <a:rPr lang="zh-CN" altLang="zh-CN" sz="1400" b="1" dirty="0" smtClean="0">
                  <a:solidFill>
                    <a:srgbClr val="3366FF"/>
                  </a:solidFill>
                </a:rPr>
                <a:t>年</a:t>
              </a:r>
              <a:r>
                <a:rPr lang="en-US" altLang="zh-CN" sz="1400" b="1" dirty="0" smtClean="0">
                  <a:solidFill>
                    <a:srgbClr val="3366FF"/>
                  </a:solidFill>
                </a:rPr>
                <a:t>5</a:t>
              </a:r>
              <a:r>
                <a:rPr lang="zh-CN" altLang="zh-CN" sz="1400" b="1" dirty="0" smtClean="0">
                  <a:solidFill>
                    <a:srgbClr val="3366FF"/>
                  </a:solidFill>
                </a:rPr>
                <a:t>月</a:t>
              </a:r>
              <a:r>
                <a:rPr lang="en-US" altLang="zh-CN" sz="1400" b="1" dirty="0" smtClean="0">
                  <a:solidFill>
                    <a:srgbClr val="3366FF"/>
                  </a:solidFill>
                </a:rPr>
                <a:t>-)</a:t>
              </a:r>
              <a:endParaRPr lang="zh-CN" altLang="en-US" sz="1400" b="1" dirty="0" smtClean="0">
                <a:solidFill>
                  <a:srgbClr val="3366FF"/>
                </a:solidFill>
              </a:endParaRPr>
            </a:p>
          </p:txBody>
        </p:sp>
      </p:grp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885" y="3407429"/>
            <a:ext cx="4308088" cy="374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9912" y="4303212"/>
            <a:ext cx="292616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571999" y="3934690"/>
            <a:ext cx="457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单位面积介质存储的信息量得以大幅提升</a:t>
            </a:r>
            <a:r>
              <a:rPr lang="zh-CN" altLang="en-US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！</a:t>
            </a:r>
            <a:endParaRPr lang="zh-CN" altLang="en-US" b="1" dirty="0">
              <a:solidFill>
                <a:schemeClr val="tx2"/>
              </a:solidFill>
              <a:latin typeface="华文仿宋" pitchFamily="2" charset="-122"/>
              <a:ea typeface="华文仿宋" pitchFamily="2" charset="-122"/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90" y="275766"/>
            <a:ext cx="7369175" cy="836612"/>
          </a:xfrm>
        </p:spPr>
        <p:txBody>
          <a:bodyPr/>
          <a:lstStyle/>
          <a:p>
            <a:r>
              <a:rPr lang="zh-CN" altLang="en-US" b="1" dirty="0" smtClean="0">
                <a:ea typeface="宋体" charset="-122"/>
              </a:rPr>
              <a:t>科学选题举例：巨磁电阻效应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SCI-1首页面-中文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637"/>
            <a:ext cx="9407878" cy="6857999"/>
          </a:xfrm>
        </p:spPr>
      </p:pic>
      <p:sp>
        <p:nvSpPr>
          <p:cNvPr id="18" name="矩形 17"/>
          <p:cNvSpPr/>
          <p:nvPr/>
        </p:nvSpPr>
        <p:spPr>
          <a:xfrm>
            <a:off x="1872021" y="982636"/>
            <a:ext cx="1275913" cy="3241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1112" y="4367541"/>
            <a:ext cx="3991290" cy="7232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dirty="0" smtClean="0">
                <a:latin typeface="华文仿宋" pitchFamily="2" charset="-122"/>
                <a:ea typeface="华文仿宋" pitchFamily="2" charset="-122"/>
              </a:rPr>
              <a:t>“</a:t>
            </a:r>
            <a:r>
              <a:rPr lang="zh-CN" altLang="en-US" dirty="0" smtClean="0">
                <a:latin typeface="华文仿宋" pitchFamily="2" charset="-122"/>
                <a:ea typeface="华文仿宋" pitchFamily="2" charset="-122"/>
              </a:rPr>
              <a:t>所有数据库</a:t>
            </a:r>
            <a:r>
              <a:rPr lang="en-US" altLang="zh-CN" dirty="0" smtClean="0">
                <a:latin typeface="华文仿宋" pitchFamily="2" charset="-122"/>
                <a:ea typeface="华文仿宋" pitchFamily="2" charset="-122"/>
              </a:rPr>
              <a:t>”   </a:t>
            </a:r>
            <a:r>
              <a:rPr lang="zh-CN" altLang="en-US" dirty="0" smtClean="0">
                <a:latin typeface="华文仿宋" pitchFamily="2" charset="-122"/>
                <a:ea typeface="华文仿宋" pitchFamily="2" charset="-122"/>
              </a:rPr>
              <a:t>：</a:t>
            </a:r>
            <a:r>
              <a:rPr lang="en-US" altLang="zh-CN" dirty="0" smtClean="0">
                <a:latin typeface="华文仿宋" pitchFamily="2" charset="-122"/>
                <a:ea typeface="华文仿宋" pitchFamily="2" charset="-122"/>
              </a:rPr>
              <a:t>9</a:t>
            </a:r>
            <a:r>
              <a:rPr lang="zh-CN" altLang="en-US" dirty="0" smtClean="0">
                <a:latin typeface="华文仿宋" pitchFamily="2" charset="-122"/>
                <a:ea typeface="华文仿宋" pitchFamily="2" charset="-122"/>
              </a:rPr>
              <a:t>个检索字段；</a:t>
            </a:r>
            <a:endParaRPr lang="en-US" altLang="zh-CN" dirty="0" smtClean="0">
              <a:latin typeface="华文仿宋" pitchFamily="2" charset="-122"/>
              <a:ea typeface="华文仿宋" pitchFamily="2" charset="-122"/>
            </a:endParaRPr>
          </a:p>
          <a:p>
            <a:pPr>
              <a:spcAft>
                <a:spcPts val="600"/>
              </a:spcAft>
            </a:pPr>
            <a:r>
              <a:rPr lang="en-US" altLang="zh-CN" dirty="0" smtClean="0">
                <a:latin typeface="华文仿宋" pitchFamily="2" charset="-122"/>
                <a:ea typeface="华文仿宋" pitchFamily="2" charset="-122"/>
              </a:rPr>
              <a:t>“web of Science”:  17</a:t>
            </a:r>
            <a:r>
              <a:rPr lang="zh-CN" altLang="en-US" dirty="0" smtClean="0">
                <a:latin typeface="华文仿宋" pitchFamily="2" charset="-122"/>
                <a:ea typeface="华文仿宋" pitchFamily="2" charset="-122"/>
              </a:rPr>
              <a:t>个检索字段</a:t>
            </a:r>
            <a:endParaRPr lang="en-US" altLang="zh-CN" dirty="0" smtClean="0">
              <a:latin typeface="华文仿宋" pitchFamily="2" charset="-122"/>
              <a:ea typeface="华文仿宋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342782" cy="748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圆角矩形 6"/>
          <p:cNvSpPr>
            <a:spLocks noChangeArrowheads="1"/>
          </p:cNvSpPr>
          <p:nvPr/>
        </p:nvSpPr>
        <p:spPr bwMode="auto">
          <a:xfrm>
            <a:off x="824465" y="1625808"/>
            <a:ext cx="5735362" cy="269253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  <p:sp>
        <p:nvSpPr>
          <p:cNvPr id="6" name="圆角矩形 6"/>
          <p:cNvSpPr>
            <a:spLocks noChangeArrowheads="1"/>
          </p:cNvSpPr>
          <p:nvPr/>
        </p:nvSpPr>
        <p:spPr bwMode="auto">
          <a:xfrm>
            <a:off x="596348" y="3644348"/>
            <a:ext cx="5367130" cy="193481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2202577" y="1108738"/>
            <a:ext cx="3560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</a:rPr>
              <a:t>“giant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magnetoresistance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*”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1473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290338" y="1356506"/>
            <a:ext cx="2729956" cy="11927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091977" y="182618"/>
            <a:ext cx="4861854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</a:rPr>
              <a:t>如何在既定领域内科学选题？</a:t>
            </a:r>
            <a:endParaRPr lang="zh-CN" altLang="en-US" sz="2400" b="1" dirty="0">
              <a:solidFill>
                <a:srgbClr val="FFFF00"/>
              </a:solidFill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5740448" y="855389"/>
            <a:ext cx="1821495" cy="6060667"/>
            <a:chOff x="6429825" y="231286"/>
            <a:chExt cx="1821495" cy="6060667"/>
          </a:xfrm>
        </p:grpSpPr>
        <p:grpSp>
          <p:nvGrpSpPr>
            <p:cNvPr id="76" name="Group 18"/>
            <p:cNvGrpSpPr/>
            <p:nvPr/>
          </p:nvGrpSpPr>
          <p:grpSpPr>
            <a:xfrm>
              <a:off x="6550268" y="2987166"/>
              <a:ext cx="1512363" cy="1503455"/>
              <a:chOff x="2983004" y="3418623"/>
              <a:chExt cx="2438462" cy="2012304"/>
            </a:xfrm>
          </p:grpSpPr>
          <p:grpSp>
            <p:nvGrpSpPr>
              <p:cNvPr id="87" name="Group 12"/>
              <p:cNvGrpSpPr/>
              <p:nvPr/>
            </p:nvGrpSpPr>
            <p:grpSpPr>
              <a:xfrm>
                <a:off x="2983004" y="3418623"/>
                <a:ext cx="2196668" cy="1634304"/>
                <a:chOff x="2983004" y="3418623"/>
                <a:chExt cx="2196668" cy="1634304"/>
              </a:xfrm>
            </p:grpSpPr>
            <p:pic>
              <p:nvPicPr>
                <p:cNvPr id="89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983004" y="4054653"/>
                  <a:ext cx="641303" cy="9982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633542" y="3418623"/>
                  <a:ext cx="1546130" cy="15760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88" name="TextBox 87"/>
              <p:cNvSpPr txBox="1"/>
              <p:nvPr/>
            </p:nvSpPr>
            <p:spPr>
              <a:xfrm>
                <a:off x="3046931" y="5060177"/>
                <a:ext cx="2374535" cy="3707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跟进高影响力文献</a:t>
                </a:r>
                <a:endParaRPr lang="zh-CN" altLang="en-US" sz="1200" b="1" dirty="0">
                  <a:solidFill>
                    <a:schemeClr val="accent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grpSp>
          <p:nvGrpSpPr>
            <p:cNvPr id="77" name="Group 23"/>
            <p:cNvGrpSpPr/>
            <p:nvPr/>
          </p:nvGrpSpPr>
          <p:grpSpPr>
            <a:xfrm>
              <a:off x="6695287" y="4586510"/>
              <a:ext cx="1439915" cy="1682720"/>
              <a:chOff x="5017173" y="3702685"/>
              <a:chExt cx="1830294" cy="2200331"/>
            </a:xfrm>
          </p:grpSpPr>
          <p:pic>
            <p:nvPicPr>
              <p:cNvPr id="85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195426" y="3702685"/>
                <a:ext cx="1291163" cy="18579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6" name="TextBox 85"/>
              <p:cNvSpPr txBox="1"/>
              <p:nvPr/>
            </p:nvSpPr>
            <p:spPr>
              <a:xfrm>
                <a:off x="5017173" y="5529048"/>
                <a:ext cx="1830294" cy="3739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追踪学术领军人物</a:t>
                </a:r>
                <a:endParaRPr lang="zh-CN" altLang="en-US" sz="1200" b="1" dirty="0">
                  <a:solidFill>
                    <a:schemeClr val="accent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grpSp>
          <p:nvGrpSpPr>
            <p:cNvPr id="78" name="Group 26"/>
            <p:cNvGrpSpPr/>
            <p:nvPr/>
          </p:nvGrpSpPr>
          <p:grpSpPr>
            <a:xfrm>
              <a:off x="6486936" y="348353"/>
              <a:ext cx="1699120" cy="1279750"/>
              <a:chOff x="2772662" y="4392634"/>
              <a:chExt cx="2481029" cy="1666434"/>
            </a:xfrm>
          </p:grpSpPr>
          <p:pic>
            <p:nvPicPr>
              <p:cNvPr id="83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277009" y="4392634"/>
                <a:ext cx="1330205" cy="1310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2772662" y="5698372"/>
                <a:ext cx="2481029" cy="3606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寻找高热点研究</a:t>
                </a:r>
                <a:endParaRPr lang="zh-CN" altLang="en-US" sz="1200" b="1" dirty="0">
                  <a:solidFill>
                    <a:schemeClr val="accent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grpSp>
          <p:nvGrpSpPr>
            <p:cNvPr id="79" name="Group 29"/>
            <p:cNvGrpSpPr/>
            <p:nvPr/>
          </p:nvGrpSpPr>
          <p:grpSpPr>
            <a:xfrm>
              <a:off x="6457918" y="1789702"/>
              <a:ext cx="1699120" cy="1072108"/>
              <a:chOff x="3598602" y="483421"/>
              <a:chExt cx="1699120" cy="1072108"/>
            </a:xfrm>
          </p:grpSpPr>
          <p:pic>
            <p:nvPicPr>
              <p:cNvPr id="81" name="Picture 1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858035" y="483421"/>
                <a:ext cx="1156598" cy="802063"/>
              </a:xfrm>
              <a:prstGeom prst="rect">
                <a:avLst/>
              </a:prstGeom>
              <a:noFill/>
            </p:spPr>
          </p:pic>
          <p:sp>
            <p:nvSpPr>
              <p:cNvPr id="82" name="TextBox 81"/>
              <p:cNvSpPr txBox="1"/>
              <p:nvPr/>
            </p:nvSpPr>
            <p:spPr>
              <a:xfrm>
                <a:off x="3598602" y="1278530"/>
                <a:ext cx="16991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关注最新研究成果</a:t>
                </a:r>
                <a:endParaRPr lang="zh-CN" altLang="en-US" sz="1200" b="1" dirty="0">
                  <a:solidFill>
                    <a:schemeClr val="accent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sp>
          <p:nvSpPr>
            <p:cNvPr id="80" name="Rectangle 79"/>
            <p:cNvSpPr/>
            <p:nvPr/>
          </p:nvSpPr>
          <p:spPr>
            <a:xfrm>
              <a:off x="6429825" y="231286"/>
              <a:ext cx="1821495" cy="6060667"/>
            </a:xfrm>
            <a:prstGeom prst="rect">
              <a:avLst/>
            </a:prstGeom>
            <a:solidFill>
              <a:srgbClr val="00B0F0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03025" cy="1322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11"/>
          <p:cNvSpPr/>
          <p:nvPr/>
        </p:nvSpPr>
        <p:spPr>
          <a:xfrm>
            <a:off x="238539" y="3101008"/>
            <a:ext cx="1484244" cy="113968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786680" y="0"/>
            <a:ext cx="5370349" cy="1175658"/>
            <a:chOff x="2786680" y="0"/>
            <a:chExt cx="5370349" cy="1175658"/>
          </a:xfrm>
        </p:grpSpPr>
        <p:sp>
          <p:nvSpPr>
            <p:cNvPr id="6" name="TextBox 5"/>
            <p:cNvSpPr txBox="1"/>
            <p:nvPr/>
          </p:nvSpPr>
          <p:spPr>
            <a:xfrm>
              <a:off x="3868023" y="325426"/>
              <a:ext cx="4289006" cy="461665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FFFF00"/>
                  </a:solidFill>
                </a:rPr>
                <a:t>如何寻找高热点研究？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786680" y="0"/>
              <a:ext cx="1088572" cy="1175658"/>
              <a:chOff x="2612572" y="0"/>
              <a:chExt cx="1088572" cy="1175658"/>
            </a:xfrm>
          </p:grpSpPr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52232" y="0"/>
                <a:ext cx="1048750" cy="1158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Rectangle 7"/>
              <p:cNvSpPr/>
              <p:nvPr/>
            </p:nvSpPr>
            <p:spPr>
              <a:xfrm>
                <a:off x="2612572" y="0"/>
                <a:ext cx="1088572" cy="117565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  <a:alpha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396483" y="3482170"/>
            <a:ext cx="470248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dirty="0" smtClean="0">
                <a:latin typeface="华文仿宋" pitchFamily="2" charset="-122"/>
                <a:ea typeface="华文仿宋" pitchFamily="2" charset="-122"/>
              </a:rPr>
              <a:t>以“物理化学”学科为例，寻找该领域关于巨磁电阻效应研究的高热点研究</a:t>
            </a:r>
            <a:endParaRPr lang="en-US" altLang="zh-CN" dirty="0" smtClean="0">
              <a:latin typeface="华文仿宋" pitchFamily="2" charset="-122"/>
              <a:ea typeface="华文仿宋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35021" cy="866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11"/>
          <p:cNvSpPr/>
          <p:nvPr/>
        </p:nvSpPr>
        <p:spPr>
          <a:xfrm>
            <a:off x="1868556" y="2425147"/>
            <a:ext cx="6930887" cy="42009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8"/>
          <p:cNvSpPr/>
          <p:nvPr/>
        </p:nvSpPr>
        <p:spPr>
          <a:xfrm>
            <a:off x="1980086" y="3530078"/>
            <a:ext cx="107075" cy="11599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325821" cy="1325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11"/>
          <p:cNvSpPr/>
          <p:nvPr/>
        </p:nvSpPr>
        <p:spPr>
          <a:xfrm>
            <a:off x="1970154" y="2512230"/>
            <a:ext cx="5882075" cy="63995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11"/>
          <p:cNvSpPr/>
          <p:nvPr/>
        </p:nvSpPr>
        <p:spPr>
          <a:xfrm>
            <a:off x="8254841" y="2641599"/>
            <a:ext cx="889159" cy="15965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Group 8"/>
          <p:cNvGrpSpPr/>
          <p:nvPr/>
        </p:nvGrpSpPr>
        <p:grpSpPr>
          <a:xfrm>
            <a:off x="2786680" y="0"/>
            <a:ext cx="4992974" cy="1175658"/>
            <a:chOff x="2786680" y="0"/>
            <a:chExt cx="4992974" cy="1175658"/>
          </a:xfrm>
        </p:grpSpPr>
        <p:sp>
          <p:nvSpPr>
            <p:cNvPr id="10" name="TextBox 9"/>
            <p:cNvSpPr txBox="1"/>
            <p:nvPr/>
          </p:nvSpPr>
          <p:spPr>
            <a:xfrm>
              <a:off x="3853509" y="325426"/>
              <a:ext cx="3926145" cy="461665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FFFF00"/>
                  </a:solidFill>
                </a:rPr>
                <a:t>如何寻找高热点研究？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2786680" y="0"/>
              <a:ext cx="1088572" cy="1175658"/>
              <a:chOff x="2612572" y="0"/>
              <a:chExt cx="1088572" cy="1175658"/>
            </a:xfrm>
          </p:grpSpPr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52232" y="0"/>
                <a:ext cx="1048750" cy="1158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2612572" y="0"/>
                <a:ext cx="1088572" cy="117565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  <a:alpha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4" name="直接箭头连接符 8"/>
          <p:cNvCxnSpPr>
            <a:endCxn id="8" idx="1"/>
          </p:cNvCxnSpPr>
          <p:nvPr/>
        </p:nvCxnSpPr>
        <p:spPr>
          <a:xfrm>
            <a:off x="6647543" y="798286"/>
            <a:ext cx="1607298" cy="1923143"/>
          </a:xfrm>
          <a:prstGeom prst="straightConnector1">
            <a:avLst/>
          </a:prstGeom>
          <a:ln w="57150">
            <a:solidFill>
              <a:schemeClr val="tx2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74081" y="2016227"/>
            <a:ext cx="567494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dirty="0" smtClean="0">
                <a:latin typeface="华文仿宋" pitchFamily="2" charset="-122"/>
                <a:ea typeface="华文仿宋" pitchFamily="2" charset="-122"/>
              </a:rPr>
              <a:t>“物理化学”领域关于巨磁电阻效应的所有研究成果</a:t>
            </a:r>
            <a:endParaRPr lang="en-US" altLang="zh-CN" dirty="0" smtClean="0">
              <a:latin typeface="华文仿宋" pitchFamily="2" charset="-122"/>
              <a:ea typeface="华文仿宋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76054"/>
            <a:ext cx="9144000" cy="1162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圆角矩形 11"/>
          <p:cNvSpPr>
            <a:spLocks noChangeArrowheads="1"/>
          </p:cNvSpPr>
          <p:nvPr/>
        </p:nvSpPr>
        <p:spPr bwMode="auto">
          <a:xfrm>
            <a:off x="198783" y="2945920"/>
            <a:ext cx="8587408" cy="5058393"/>
          </a:xfrm>
          <a:prstGeom prst="roundRect">
            <a:avLst>
              <a:gd name="adj" fmla="val 3690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  <p:sp>
        <p:nvSpPr>
          <p:cNvPr id="6" name="圆角矩形 17"/>
          <p:cNvSpPr>
            <a:spLocks noChangeArrowheads="1"/>
          </p:cNvSpPr>
          <p:nvPr/>
        </p:nvSpPr>
        <p:spPr bwMode="auto">
          <a:xfrm>
            <a:off x="291550" y="4492487"/>
            <a:ext cx="8428384" cy="35781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  <p:sp>
        <p:nvSpPr>
          <p:cNvPr id="7" name="圆角矩形 17"/>
          <p:cNvSpPr>
            <a:spLocks noChangeArrowheads="1"/>
          </p:cNvSpPr>
          <p:nvPr/>
        </p:nvSpPr>
        <p:spPr bwMode="auto">
          <a:xfrm>
            <a:off x="291548" y="4055166"/>
            <a:ext cx="8408506" cy="39095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  <p:sp>
        <p:nvSpPr>
          <p:cNvPr id="8" name="圆角矩形 17"/>
          <p:cNvSpPr>
            <a:spLocks noChangeArrowheads="1"/>
          </p:cNvSpPr>
          <p:nvPr/>
        </p:nvSpPr>
        <p:spPr bwMode="auto">
          <a:xfrm>
            <a:off x="7017028" y="3917279"/>
            <a:ext cx="801755" cy="10668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  <p:sp>
        <p:nvSpPr>
          <p:cNvPr id="9" name="TextBox 8"/>
          <p:cNvSpPr txBox="1"/>
          <p:nvPr/>
        </p:nvSpPr>
        <p:spPr>
          <a:xfrm>
            <a:off x="1654760" y="362851"/>
            <a:ext cx="68215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dirty="0" smtClean="0">
                <a:latin typeface="华文仿宋" pitchFamily="2" charset="-122"/>
                <a:ea typeface="华文仿宋" pitchFamily="2" charset="-122"/>
              </a:rPr>
              <a:t>寻找最近若干年被引频次增长较快的文章，从而捕捉高热点研究</a:t>
            </a:r>
            <a:endParaRPr lang="en-US" altLang="zh-CN" dirty="0" smtClean="0">
              <a:latin typeface="华文仿宋" pitchFamily="2" charset="-122"/>
              <a:ea typeface="华文仿宋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1473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11"/>
          <p:cNvSpPr/>
          <p:nvPr/>
        </p:nvSpPr>
        <p:spPr>
          <a:xfrm>
            <a:off x="6957392" y="1444487"/>
            <a:ext cx="1934814" cy="46382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箭头 7"/>
          <p:cNvSpPr/>
          <p:nvPr/>
        </p:nvSpPr>
        <p:spPr>
          <a:xfrm rot="5400000">
            <a:off x="7156028" y="2054952"/>
            <a:ext cx="626012" cy="450167"/>
          </a:xfrm>
          <a:prstGeom prst="notched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chemeClr val="tx2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9054" y="2669370"/>
            <a:ext cx="2772088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hangingPunct="0">
              <a:buFont typeface="Wingdings" pitchFamily="2" charset="2"/>
              <a:buNone/>
              <a:defRPr/>
            </a:pPr>
            <a:r>
              <a:rPr lang="zh-CN" altLang="en-US" sz="1600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帮助我们查找与课题最相关的机构网站及研究者博客</a:t>
            </a:r>
            <a:endParaRPr lang="zh-CN" altLang="en-US" sz="1600" b="1" dirty="0">
              <a:solidFill>
                <a:schemeClr val="tx2"/>
              </a:solidFill>
              <a:latin typeface="华文仿宋" pitchFamily="2" charset="-122"/>
              <a:ea typeface="华文仿宋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98111" y="-14514"/>
            <a:ext cx="4905766" cy="703943"/>
            <a:chOff x="2627139" y="0"/>
            <a:chExt cx="4905766" cy="703943"/>
          </a:xfrm>
        </p:grpSpPr>
        <p:sp>
          <p:nvSpPr>
            <p:cNvPr id="9" name="TextBox 8"/>
            <p:cNvSpPr txBox="1"/>
            <p:nvPr/>
          </p:nvSpPr>
          <p:spPr>
            <a:xfrm>
              <a:off x="3541911" y="182618"/>
              <a:ext cx="3990994" cy="461665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FFFF00"/>
                  </a:solidFill>
                </a:rPr>
                <a:t>如何获得最新研究成果？</a:t>
              </a:r>
              <a:endParaRPr lang="zh-CN" altLang="en-US" sz="2400" b="1" dirty="0">
                <a:solidFill>
                  <a:srgbClr val="FFFF00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627139" y="0"/>
              <a:ext cx="914347" cy="703943"/>
              <a:chOff x="4455939" y="1807028"/>
              <a:chExt cx="1168348" cy="836478"/>
            </a:xfrm>
          </p:grpSpPr>
          <p:pic>
            <p:nvPicPr>
              <p:cNvPr id="12" name="Picture 1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467689" y="1841443"/>
                <a:ext cx="1156598" cy="802063"/>
              </a:xfrm>
              <a:prstGeom prst="rect">
                <a:avLst/>
              </a:prstGeom>
              <a:noFill/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4455939" y="1807028"/>
                <a:ext cx="1146576" cy="805543"/>
              </a:xfrm>
              <a:prstGeom prst="rect">
                <a:avLst/>
              </a:prstGeom>
              <a:solidFill>
                <a:srgbClr val="00B0F0">
                  <a:alpha val="1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79" y="506413"/>
            <a:ext cx="7369175" cy="836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79" y="1525588"/>
            <a:ext cx="7369175" cy="457041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3196" y="0"/>
            <a:ext cx="9448800" cy="1334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11"/>
          <p:cNvSpPr>
            <a:spLocks noChangeArrowheads="1"/>
          </p:cNvSpPr>
          <p:nvPr/>
        </p:nvSpPr>
        <p:spPr bwMode="auto">
          <a:xfrm>
            <a:off x="118160" y="1975304"/>
            <a:ext cx="1008062" cy="287338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  <p:sp>
        <p:nvSpPr>
          <p:cNvPr id="7" name="圆角矩形 12"/>
          <p:cNvSpPr>
            <a:spLocks noChangeArrowheads="1"/>
          </p:cNvSpPr>
          <p:nvPr/>
        </p:nvSpPr>
        <p:spPr bwMode="auto">
          <a:xfrm>
            <a:off x="8055433" y="2291218"/>
            <a:ext cx="1059542" cy="161696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3814910" y="335724"/>
            <a:ext cx="4066351" cy="40011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清华大学</a:t>
            </a:r>
            <a:r>
              <a:rPr lang="en-US" altLang="zh-CN" sz="20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SCI</a:t>
            </a:r>
            <a:r>
              <a:rPr lang="zh-CN" altLang="en-US" sz="20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论文数量</a:t>
            </a:r>
            <a:endParaRPr lang="zh-CN" altLang="en-US" sz="2000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85313" cy="182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85313" cy="182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70781" y="2788306"/>
            <a:ext cx="4597905" cy="8402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zh-CN" altLang="en-US" sz="1600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检索到与本课题最相关的互联网信息</a:t>
            </a:r>
            <a:r>
              <a:rPr lang="en-US" altLang="zh-CN" sz="1600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138</a:t>
            </a:r>
            <a:r>
              <a:rPr lang="zh-CN" altLang="en-US" sz="1600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条，包含机构网站、科技新闻、研究人员博客等内容，点击即可浏览</a:t>
            </a:r>
            <a:endParaRPr lang="zh-CN" altLang="en-US" sz="1600" b="1" dirty="0">
              <a:solidFill>
                <a:schemeClr val="tx2"/>
              </a:solidFill>
              <a:latin typeface="华文仿宋" pitchFamily="2" charset="-122"/>
              <a:ea typeface="华文仿宋" pitchFamily="2" charset="-122"/>
            </a:endParaRPr>
          </a:p>
        </p:txBody>
      </p:sp>
      <p:sp>
        <p:nvSpPr>
          <p:cNvPr id="7" name="圆角矩形 6"/>
          <p:cNvSpPr>
            <a:spLocks noChangeArrowheads="1"/>
          </p:cNvSpPr>
          <p:nvPr/>
        </p:nvSpPr>
        <p:spPr bwMode="auto">
          <a:xfrm>
            <a:off x="168812" y="1034267"/>
            <a:ext cx="5683348" cy="54131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  <p:sp>
        <p:nvSpPr>
          <p:cNvPr id="8" name="直角双向箭头 7"/>
          <p:cNvSpPr/>
          <p:nvPr/>
        </p:nvSpPr>
        <p:spPr>
          <a:xfrm rot="5400000">
            <a:off x="5015133" y="1842867"/>
            <a:ext cx="1062110" cy="1076179"/>
          </a:xfrm>
          <a:prstGeom prst="leftUpArrow">
            <a:avLst>
              <a:gd name="adj1" fmla="val 25000"/>
              <a:gd name="adj2" fmla="val 25000"/>
              <a:gd name="adj3" fmla="val 22143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>
            <a:spLocks noChangeArrowheads="1"/>
          </p:cNvSpPr>
          <p:nvPr/>
        </p:nvSpPr>
        <p:spPr bwMode="auto">
          <a:xfrm>
            <a:off x="6201507" y="1271072"/>
            <a:ext cx="2942493" cy="2442799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1326014">
            <a:off x="2180082" y="2629953"/>
            <a:ext cx="1914872" cy="1712685"/>
            <a:chOff x="1291927" y="2510971"/>
            <a:chExt cx="2118930" cy="1973943"/>
          </a:xfrm>
        </p:grpSpPr>
        <p:grpSp>
          <p:nvGrpSpPr>
            <p:cNvPr id="5" name="Group 31"/>
            <p:cNvGrpSpPr/>
            <p:nvPr/>
          </p:nvGrpSpPr>
          <p:grpSpPr>
            <a:xfrm>
              <a:off x="1927905" y="2510971"/>
              <a:ext cx="1482952" cy="1973943"/>
              <a:chOff x="4221163" y="2243138"/>
              <a:chExt cx="1593143" cy="2386919"/>
            </a:xfrm>
          </p:grpSpPr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221163" y="2243138"/>
                <a:ext cx="1593143" cy="23869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 rot="19548788">
                <a:off x="4270015" y="3186501"/>
                <a:ext cx="638316" cy="215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b="1" dirty="0" smtClean="0">
                    <a:solidFill>
                      <a:srgbClr val="993300"/>
                    </a:solidFill>
                  </a:rPr>
                  <a:t>materials</a:t>
                </a:r>
                <a:endParaRPr lang="zh-CN" altLang="en-US" sz="800" b="1" dirty="0">
                  <a:solidFill>
                    <a:srgbClr val="9933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 rot="20273986">
              <a:off x="1291927" y="2814589"/>
              <a:ext cx="999019" cy="354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tx2"/>
                  </a:solidFill>
                </a:rPr>
                <a:t>手边就有</a:t>
              </a:r>
              <a:endParaRPr lang="zh-CN" altLang="en-US" sz="1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rot="21427732">
            <a:off x="4430258" y="2702502"/>
            <a:ext cx="2078973" cy="1784953"/>
            <a:chOff x="4037244" y="2718808"/>
            <a:chExt cx="2078973" cy="178495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693044">
              <a:off x="4037244" y="2751476"/>
              <a:ext cx="1617493" cy="1752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 rot="172268">
              <a:off x="5213406" y="2718808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tx2"/>
                  </a:solidFill>
                </a:rPr>
                <a:t>继续寻找</a:t>
              </a:r>
              <a:endParaRPr lang="zh-CN" altLang="en-US" sz="1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74057" y="290282"/>
            <a:ext cx="7155549" cy="1045033"/>
            <a:chOff x="2757707" y="-1"/>
            <a:chExt cx="7155549" cy="1045033"/>
          </a:xfrm>
        </p:grpSpPr>
        <p:sp>
          <p:nvSpPr>
            <p:cNvPr id="16" name="TextBox 15"/>
            <p:cNvSpPr txBox="1"/>
            <p:nvPr/>
          </p:nvSpPr>
          <p:spPr>
            <a:xfrm>
              <a:off x="3701564" y="269702"/>
              <a:ext cx="6211692" cy="523220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FFFF00"/>
                  </a:solidFill>
                </a:rPr>
                <a:t>如何获得并跟进高影响力文献？</a:t>
              </a:r>
              <a:endParaRPr lang="zh-CN" altLang="en-US" sz="2800" b="1" dirty="0">
                <a:solidFill>
                  <a:srgbClr val="FFFF00"/>
                </a:solidFill>
              </a:endParaRPr>
            </a:p>
          </p:txBody>
        </p:sp>
        <p:grpSp>
          <p:nvGrpSpPr>
            <p:cNvPr id="17" name="Group 30"/>
            <p:cNvGrpSpPr/>
            <p:nvPr/>
          </p:nvGrpSpPr>
          <p:grpSpPr>
            <a:xfrm>
              <a:off x="2757707" y="-1"/>
              <a:ext cx="943435" cy="1045033"/>
              <a:chOff x="6299193" y="2392093"/>
              <a:chExt cx="943435" cy="1045033"/>
            </a:xfrm>
          </p:grpSpPr>
          <p:grpSp>
            <p:nvGrpSpPr>
              <p:cNvPr id="18" name="Group 12"/>
              <p:cNvGrpSpPr/>
              <p:nvPr/>
            </p:nvGrpSpPr>
            <p:grpSpPr>
              <a:xfrm>
                <a:off x="6339186" y="2392093"/>
                <a:ext cx="829138" cy="951402"/>
                <a:chOff x="2909192" y="3768302"/>
                <a:chExt cx="2570870" cy="2377673"/>
              </a:xfrm>
            </p:grpSpPr>
            <p:pic>
              <p:nvPicPr>
                <p:cNvPr id="20" name="Picture 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909192" y="4699674"/>
                  <a:ext cx="929120" cy="14463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1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633539" y="3768302"/>
                  <a:ext cx="1846523" cy="1882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9" name="Rectangle 18"/>
              <p:cNvSpPr/>
              <p:nvPr/>
            </p:nvSpPr>
            <p:spPr>
              <a:xfrm>
                <a:off x="6299193" y="2410152"/>
                <a:ext cx="943435" cy="1026974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  <a:alpha val="33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391887" y="3164108"/>
            <a:ext cx="2104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“被引参考文献检索” </a:t>
            </a:r>
            <a:r>
              <a:rPr lang="en-US" altLang="zh-CN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&amp; </a:t>
            </a:r>
            <a:r>
              <a:rPr lang="zh-CN" altLang="en-US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“创建跟踪</a:t>
            </a:r>
            <a:r>
              <a:rPr lang="en-US" altLang="zh-CN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/RSS</a:t>
            </a:r>
            <a:r>
              <a:rPr lang="zh-CN" altLang="en-US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4970" y="2126342"/>
            <a:ext cx="2577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跟进后续进展</a:t>
            </a:r>
            <a:r>
              <a: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&amp;</a:t>
            </a:r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最新进展？</a:t>
            </a:r>
            <a:endParaRPr lang="zh-CN" altLang="en-US" sz="16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66050" y="2119085"/>
            <a:ext cx="2577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跟进后续进展</a:t>
            </a:r>
            <a:r>
              <a: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&amp;</a:t>
            </a:r>
            <a:r>
              <a:rPr lang="zh-CN" altLang="en-US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最新进展？</a:t>
            </a:r>
            <a:endParaRPr lang="zh-CN" altLang="en-US" sz="16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86182" y="4644568"/>
            <a:ext cx="1248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“被引频次（降序）”</a:t>
            </a:r>
          </a:p>
        </p:txBody>
      </p:sp>
      <p:cxnSp>
        <p:nvCxnSpPr>
          <p:cNvPr id="30" name="Elbow Connector 29"/>
          <p:cNvCxnSpPr>
            <a:stCxn id="13" idx="2"/>
            <a:endCxn id="27" idx="2"/>
          </p:cNvCxnSpPr>
          <p:nvPr/>
        </p:nvCxnSpPr>
        <p:spPr>
          <a:xfrm rot="16200000" flipH="1">
            <a:off x="5841395" y="3160445"/>
            <a:ext cx="2247594" cy="1890201"/>
          </a:xfrm>
          <a:prstGeom prst="bentConnector3">
            <a:avLst>
              <a:gd name="adj1" fmla="val 118566"/>
            </a:avLst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126513" y="3178629"/>
            <a:ext cx="1480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“引证关系图”</a:t>
            </a:r>
            <a:r>
              <a:rPr lang="en-US" altLang="zh-CN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&amp; </a:t>
            </a:r>
            <a:r>
              <a:rPr lang="zh-CN" altLang="zh-CN" sz="16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“引文跟踪”</a:t>
            </a:r>
            <a:endParaRPr lang="zh-CN" altLang="en-US" sz="1600" b="1" dirty="0" smtClean="0">
              <a:solidFill>
                <a:srgbClr val="78A22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cxnSp>
        <p:nvCxnSpPr>
          <p:cNvPr id="48" name="Straight Arrow Connector 47"/>
          <p:cNvCxnSpPr>
            <a:stCxn id="27" idx="0"/>
          </p:cNvCxnSpPr>
          <p:nvPr/>
        </p:nvCxnSpPr>
        <p:spPr>
          <a:xfrm flipV="1">
            <a:off x="7910293" y="3773714"/>
            <a:ext cx="0" cy="870854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7895768" y="2481945"/>
            <a:ext cx="0" cy="703939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  <p:bldP spid="27" grpId="0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80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901148" y="887896"/>
            <a:ext cx="874643" cy="30480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922643" y="3882888"/>
            <a:ext cx="4549643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2"/>
                </a:solidFill>
              </a:rPr>
              <a:t>举例</a:t>
            </a:r>
            <a:endParaRPr lang="en-US" altLang="zh-CN" sz="1600" b="1" dirty="0" smtClean="0">
              <a:solidFill>
                <a:schemeClr val="tx2"/>
              </a:solidFill>
            </a:endParaRPr>
          </a:p>
          <a:p>
            <a:r>
              <a:rPr lang="zh-CN" altLang="zh-CN" sz="1600" dirty="0" smtClean="0">
                <a:solidFill>
                  <a:schemeClr val="tx2"/>
                </a:solidFill>
              </a:rPr>
              <a:t>标题：</a:t>
            </a:r>
            <a:r>
              <a:rPr lang="en-US" altLang="zh-CN" sz="1600" dirty="0" smtClean="0">
                <a:solidFill>
                  <a:schemeClr val="tx2"/>
                </a:solidFill>
              </a:rPr>
              <a:t>Challenges for semiconductor </a:t>
            </a:r>
            <a:r>
              <a:rPr lang="en-US" altLang="zh-CN" sz="1600" dirty="0" err="1" smtClean="0">
                <a:solidFill>
                  <a:schemeClr val="tx2"/>
                </a:solidFill>
              </a:rPr>
              <a:t>spintronics</a:t>
            </a:r>
            <a:endParaRPr lang="zh-CN" altLang="zh-CN" sz="1600" dirty="0" smtClean="0">
              <a:solidFill>
                <a:schemeClr val="tx2"/>
              </a:solidFill>
            </a:endParaRPr>
          </a:p>
          <a:p>
            <a:r>
              <a:rPr lang="zh-CN" altLang="zh-CN" sz="1600" dirty="0" smtClean="0">
                <a:solidFill>
                  <a:schemeClr val="tx2"/>
                </a:solidFill>
              </a:rPr>
              <a:t>作者：</a:t>
            </a:r>
            <a:r>
              <a:rPr lang="en-US" altLang="zh-CN" sz="1600" dirty="0" err="1" smtClean="0">
                <a:solidFill>
                  <a:schemeClr val="tx2"/>
                </a:solidFill>
              </a:rPr>
              <a:t>Awschalom</a:t>
            </a:r>
            <a:r>
              <a:rPr lang="en-US" altLang="zh-CN" sz="1600" dirty="0" smtClean="0">
                <a:solidFill>
                  <a:schemeClr val="tx2"/>
                </a:solidFill>
              </a:rPr>
              <a:t>, David D.</a:t>
            </a:r>
            <a:endParaRPr lang="zh-CN" altLang="zh-CN" sz="1600" dirty="0" smtClean="0">
              <a:solidFill>
                <a:schemeClr val="tx2"/>
              </a:solidFill>
            </a:endParaRPr>
          </a:p>
          <a:p>
            <a:r>
              <a:rPr lang="zh-CN" altLang="zh-CN" sz="1600" dirty="0" smtClean="0">
                <a:solidFill>
                  <a:schemeClr val="tx2"/>
                </a:solidFill>
              </a:rPr>
              <a:t>来源出版物：</a:t>
            </a:r>
            <a:r>
              <a:rPr lang="en-US" altLang="zh-CN" sz="1600" dirty="0" smtClean="0">
                <a:solidFill>
                  <a:schemeClr val="tx2"/>
                </a:solidFill>
              </a:rPr>
              <a:t>NATURE PHYSICS</a:t>
            </a:r>
            <a:endParaRPr lang="zh-CN" altLang="zh-CN" sz="1600" dirty="0" smtClean="0">
              <a:solidFill>
                <a:schemeClr val="tx2"/>
              </a:solidFill>
            </a:endParaRPr>
          </a:p>
          <a:p>
            <a:r>
              <a:rPr lang="zh-CN" altLang="zh-CN" sz="1600" dirty="0" smtClean="0">
                <a:solidFill>
                  <a:schemeClr val="tx2"/>
                </a:solidFill>
              </a:rPr>
              <a:t>发表时间：</a:t>
            </a:r>
            <a:r>
              <a:rPr lang="en-US" altLang="zh-CN" sz="1600" dirty="0" smtClean="0">
                <a:solidFill>
                  <a:schemeClr val="tx2"/>
                </a:solidFill>
              </a:rPr>
              <a:t>2007</a:t>
            </a:r>
            <a:r>
              <a:rPr lang="zh-CN" altLang="zh-CN" sz="1600" dirty="0" smtClean="0">
                <a:solidFill>
                  <a:schemeClr val="tx2"/>
                </a:solidFill>
              </a:rPr>
              <a:t>年</a:t>
            </a:r>
            <a:r>
              <a:rPr lang="en-US" altLang="zh-CN" sz="1600" dirty="0" smtClean="0">
                <a:solidFill>
                  <a:schemeClr val="tx2"/>
                </a:solidFill>
              </a:rPr>
              <a:t>3</a:t>
            </a:r>
            <a:r>
              <a:rPr lang="zh-CN" altLang="zh-CN" sz="1600" dirty="0" smtClean="0">
                <a:solidFill>
                  <a:schemeClr val="tx2"/>
                </a:solidFill>
              </a:rPr>
              <a:t>月</a:t>
            </a:r>
          </a:p>
        </p:txBody>
      </p:sp>
      <p:sp>
        <p:nvSpPr>
          <p:cNvPr id="10" name="矩形 29"/>
          <p:cNvSpPr/>
          <p:nvPr/>
        </p:nvSpPr>
        <p:spPr>
          <a:xfrm>
            <a:off x="558890" y="1934818"/>
            <a:ext cx="6053945" cy="156375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173885" y="19900"/>
            <a:ext cx="5781413" cy="1095619"/>
            <a:chOff x="2607844" y="2313161"/>
            <a:chExt cx="5781413" cy="1095619"/>
          </a:xfrm>
        </p:grpSpPr>
        <p:grpSp>
          <p:nvGrpSpPr>
            <p:cNvPr id="17" name="Group 16"/>
            <p:cNvGrpSpPr/>
            <p:nvPr/>
          </p:nvGrpSpPr>
          <p:grpSpPr>
            <a:xfrm>
              <a:off x="2607844" y="2313161"/>
              <a:ext cx="854006" cy="1095619"/>
              <a:chOff x="1141900" y="5045706"/>
              <a:chExt cx="854006" cy="1095619"/>
            </a:xfrm>
          </p:grpSpPr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326014">
                <a:off x="1141900" y="5054834"/>
                <a:ext cx="854006" cy="1053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Rectangle 18"/>
              <p:cNvSpPr/>
              <p:nvPr/>
            </p:nvSpPr>
            <p:spPr>
              <a:xfrm rot="1269735">
                <a:off x="1160734" y="5045706"/>
                <a:ext cx="789189" cy="109561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4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400610" y="2756136"/>
              <a:ext cx="4988647" cy="461665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FFFF00"/>
                  </a:solidFill>
                </a:rPr>
                <a:t>如何跟进手边文献的后续进展？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827" y="731690"/>
            <a:ext cx="7369175" cy="836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827" y="1750865"/>
            <a:ext cx="7369175" cy="457041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540" y="225277"/>
            <a:ext cx="8351837" cy="925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29"/>
          <p:cNvSpPr/>
          <p:nvPr/>
        </p:nvSpPr>
        <p:spPr>
          <a:xfrm>
            <a:off x="1022716" y="2928721"/>
            <a:ext cx="7670710" cy="218660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787269" cy="7498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29"/>
          <p:cNvSpPr/>
          <p:nvPr/>
        </p:nvSpPr>
        <p:spPr>
          <a:xfrm>
            <a:off x="217498" y="3174380"/>
            <a:ext cx="6961224" cy="173881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782" y="3593058"/>
            <a:ext cx="2190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5" descr="小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39302" y="4846707"/>
            <a:ext cx="284276" cy="342804"/>
          </a:xfrm>
          <a:prstGeom prst="rect">
            <a:avLst/>
          </a:prstGeom>
        </p:spPr>
      </p:pic>
      <p:grpSp>
        <p:nvGrpSpPr>
          <p:cNvPr id="4" name="Group 13"/>
          <p:cNvGrpSpPr/>
          <p:nvPr/>
        </p:nvGrpSpPr>
        <p:grpSpPr>
          <a:xfrm>
            <a:off x="4329862" y="1665027"/>
            <a:ext cx="4814138" cy="1828800"/>
            <a:chOff x="4329862" y="1665027"/>
            <a:chExt cx="4814138" cy="1828800"/>
          </a:xfrm>
        </p:grpSpPr>
        <p:sp>
          <p:nvSpPr>
            <p:cNvPr id="10" name="TextBox 9"/>
            <p:cNvSpPr txBox="1"/>
            <p:nvPr/>
          </p:nvSpPr>
          <p:spPr>
            <a:xfrm>
              <a:off x="4329862" y="1665027"/>
              <a:ext cx="4814138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tx2"/>
                  </a:solidFill>
                </a:rPr>
                <a:t>Challenges for semiconductor </a:t>
              </a:r>
              <a:r>
                <a:rPr lang="en-US" altLang="zh-CN" b="1" dirty="0" err="1" smtClean="0">
                  <a:solidFill>
                    <a:schemeClr val="tx2"/>
                  </a:solidFill>
                </a:rPr>
                <a:t>spintronics</a:t>
              </a:r>
              <a:endParaRPr lang="zh-CN" altLang="en-US" b="1" dirty="0">
                <a:solidFill>
                  <a:schemeClr val="tx2"/>
                </a:solidFill>
              </a:endParaRPr>
            </a:p>
          </p:txBody>
        </p:sp>
        <p:cxnSp>
          <p:nvCxnSpPr>
            <p:cNvPr id="12" name="Straight Arrow Connector 11"/>
            <p:cNvCxnSpPr>
              <a:endCxn id="10" idx="2"/>
            </p:cNvCxnSpPr>
            <p:nvPr/>
          </p:nvCxnSpPr>
          <p:spPr>
            <a:xfrm flipV="1">
              <a:off x="6632812" y="2034359"/>
              <a:ext cx="104119" cy="1459468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7"/>
          <p:cNvGrpSpPr/>
          <p:nvPr/>
        </p:nvGrpSpPr>
        <p:grpSpPr>
          <a:xfrm>
            <a:off x="3657575" y="4148919"/>
            <a:ext cx="5281683" cy="1710854"/>
            <a:chOff x="3657575" y="4148919"/>
            <a:chExt cx="5281683" cy="1710854"/>
          </a:xfrm>
        </p:grpSpPr>
        <p:sp>
          <p:nvSpPr>
            <p:cNvPr id="15" name="TextBox 14"/>
            <p:cNvSpPr txBox="1"/>
            <p:nvPr/>
          </p:nvSpPr>
          <p:spPr>
            <a:xfrm>
              <a:off x="3657575" y="5213442"/>
              <a:ext cx="5281683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tx2"/>
                  </a:solidFill>
                </a:rPr>
                <a:t>Optically detected coherent spin dynamics of a single electron in a quantum dot</a:t>
              </a:r>
              <a:endParaRPr lang="zh-CN" altLang="en-US" b="1" dirty="0">
                <a:solidFill>
                  <a:schemeClr val="tx2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6605516" y="4148919"/>
              <a:ext cx="477672" cy="996287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215668" cy="1288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矩形 29"/>
          <p:cNvSpPr/>
          <p:nvPr/>
        </p:nvSpPr>
        <p:spPr>
          <a:xfrm>
            <a:off x="1888752" y="2442813"/>
            <a:ext cx="6369877" cy="55791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24095" y="3189985"/>
            <a:ext cx="3486080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  <a:cs typeface="Arial Unicode MS" pitchFamily="34" charset="-122"/>
              </a:rPr>
              <a:t>这些文献都是在该研究基础上的发展</a:t>
            </a:r>
            <a:endParaRPr lang="zh-CN" altLang="en-US" sz="16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华文仿宋" pitchFamily="2" charset="-122"/>
              <a:ea typeface="华文仿宋" pitchFamily="2" charset="-122"/>
              <a:cs typeface="Arial Unicode MS" pitchFamily="34" charset="-122"/>
            </a:endParaRPr>
          </a:p>
        </p:txBody>
      </p:sp>
      <p:sp>
        <p:nvSpPr>
          <p:cNvPr id="18" name="矩形 29"/>
          <p:cNvSpPr/>
          <p:nvPr/>
        </p:nvSpPr>
        <p:spPr>
          <a:xfrm>
            <a:off x="300789" y="1553031"/>
            <a:ext cx="3879325" cy="68217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838597" y="-110726"/>
            <a:ext cx="5781413" cy="1095619"/>
            <a:chOff x="2607844" y="2313161"/>
            <a:chExt cx="5781413" cy="1095619"/>
          </a:xfrm>
        </p:grpSpPr>
        <p:grpSp>
          <p:nvGrpSpPr>
            <p:cNvPr id="20" name="Group 16"/>
            <p:cNvGrpSpPr/>
            <p:nvPr/>
          </p:nvGrpSpPr>
          <p:grpSpPr>
            <a:xfrm>
              <a:off x="2607844" y="2313161"/>
              <a:ext cx="854006" cy="1095619"/>
              <a:chOff x="1141900" y="5045706"/>
              <a:chExt cx="854006" cy="1095619"/>
            </a:xfrm>
          </p:grpSpPr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326014">
                <a:off x="1141900" y="5054834"/>
                <a:ext cx="854006" cy="1053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Rectangle 22"/>
              <p:cNvSpPr/>
              <p:nvPr/>
            </p:nvSpPr>
            <p:spPr>
              <a:xfrm rot="1269735">
                <a:off x="1160734" y="5045706"/>
                <a:ext cx="789189" cy="109561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4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400610" y="2756136"/>
              <a:ext cx="4988647" cy="461665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FFFF00"/>
                  </a:solidFill>
                </a:rPr>
                <a:t>如何跟进手边文献的最新进展？</a:t>
              </a:r>
            </a:p>
          </p:txBody>
        </p:sp>
      </p:grp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782" y="1821452"/>
            <a:ext cx="212036" cy="2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3357" y="1008389"/>
            <a:ext cx="236054" cy="23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Oval 25"/>
          <p:cNvSpPr/>
          <p:nvPr/>
        </p:nvSpPr>
        <p:spPr>
          <a:xfrm>
            <a:off x="2837227" y="873383"/>
            <a:ext cx="808383" cy="39756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7011" cy="13017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7494" y="2270452"/>
            <a:ext cx="844098" cy="137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5"/>
          <p:cNvSpPr/>
          <p:nvPr/>
        </p:nvSpPr>
        <p:spPr>
          <a:xfrm>
            <a:off x="7958844" y="2753556"/>
            <a:ext cx="1008694" cy="11654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8"/>
          <p:cNvCxnSpPr/>
          <p:nvPr/>
        </p:nvCxnSpPr>
        <p:spPr>
          <a:xfrm>
            <a:off x="5792398" y="964203"/>
            <a:ext cx="2156346" cy="1856095"/>
          </a:xfrm>
          <a:prstGeom prst="straightConnector1">
            <a:avLst/>
          </a:prstGeom>
          <a:ln w="57150">
            <a:solidFill>
              <a:schemeClr val="tx2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3849" y="4566610"/>
            <a:ext cx="2292196" cy="16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2686271" y="0"/>
            <a:ext cx="4948244" cy="900987"/>
            <a:chOff x="1815414" y="2779983"/>
            <a:chExt cx="4948244" cy="900987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0520776">
              <a:off x="1815414" y="2779983"/>
              <a:ext cx="831680" cy="900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2634766" y="3034672"/>
              <a:ext cx="4128892" cy="461665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FFFF00"/>
                  </a:solidFill>
                </a:rPr>
                <a:t>如何获得高影响力论文？</a:t>
              </a:r>
              <a:endParaRPr lang="zh-CN" altLang="en-US" sz="24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1299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标注 8"/>
          <p:cNvSpPr>
            <a:spLocks noChangeArrowheads="1"/>
          </p:cNvSpPr>
          <p:nvPr/>
        </p:nvSpPr>
        <p:spPr bwMode="auto">
          <a:xfrm>
            <a:off x="2181726" y="3843841"/>
            <a:ext cx="6962274" cy="646331"/>
          </a:xfrm>
          <a:prstGeom prst="wedgeRectCallout">
            <a:avLst>
              <a:gd name="adj1" fmla="val -36973"/>
              <a:gd name="adj2" fmla="val -106625"/>
            </a:avLst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zh-CN" dirty="0" smtClean="0">
                <a:latin typeface="华文仿宋" pitchFamily="2" charset="-122"/>
                <a:ea typeface="华文仿宋" pitchFamily="2" charset="-122"/>
              </a:rPr>
              <a:t>法国国家科学研究中心的物理学家</a:t>
            </a:r>
            <a:r>
              <a:rPr lang="en-US" altLang="zh-CN" dirty="0" err="1" smtClean="0">
                <a:latin typeface="华文仿宋" pitchFamily="2" charset="-122"/>
                <a:ea typeface="华文仿宋" pitchFamily="2" charset="-122"/>
              </a:rPr>
              <a:t>Alber</a:t>
            </a:r>
            <a:r>
              <a:rPr lang="en-US" altLang="zh-CN" dirty="0" smtClean="0">
                <a:latin typeface="华文仿宋" pitchFamily="2" charset="-122"/>
                <a:ea typeface="华文仿宋" pitchFamily="2" charset="-122"/>
              </a:rPr>
              <a:t> </a:t>
            </a:r>
            <a:r>
              <a:rPr lang="en-US" altLang="zh-CN" dirty="0" err="1" smtClean="0">
                <a:latin typeface="华文仿宋" pitchFamily="2" charset="-122"/>
                <a:ea typeface="华文仿宋" pitchFamily="2" charset="-122"/>
              </a:rPr>
              <a:t>Fert</a:t>
            </a:r>
            <a:r>
              <a:rPr lang="zh-CN" altLang="zh-CN" dirty="0" smtClean="0">
                <a:latin typeface="华文仿宋" pitchFamily="2" charset="-122"/>
                <a:ea typeface="华文仿宋" pitchFamily="2" charset="-122"/>
              </a:rPr>
              <a:t>教授于</a:t>
            </a:r>
            <a:r>
              <a:rPr lang="en-US" altLang="zh-CN" dirty="0" smtClean="0">
                <a:latin typeface="华文仿宋" pitchFamily="2" charset="-122"/>
                <a:ea typeface="华文仿宋" pitchFamily="2" charset="-122"/>
              </a:rPr>
              <a:t>1988</a:t>
            </a:r>
            <a:r>
              <a:rPr lang="zh-CN" altLang="zh-CN" dirty="0" smtClean="0">
                <a:latin typeface="华文仿宋" pitchFamily="2" charset="-122"/>
                <a:ea typeface="华文仿宋" pitchFamily="2" charset="-122"/>
              </a:rPr>
              <a:t>年发表在《</a:t>
            </a:r>
            <a:r>
              <a:rPr lang="en-US" altLang="zh-CN" dirty="0" smtClean="0">
                <a:latin typeface="华文仿宋" pitchFamily="2" charset="-122"/>
                <a:ea typeface="华文仿宋" pitchFamily="2" charset="-122"/>
              </a:rPr>
              <a:t>PHYSICAL REVIEW LETTERS</a:t>
            </a:r>
            <a:r>
              <a:rPr lang="zh-CN" altLang="zh-CN" dirty="0" smtClean="0">
                <a:latin typeface="华文仿宋" pitchFamily="2" charset="-122"/>
                <a:ea typeface="华文仿宋" pitchFamily="2" charset="-122"/>
              </a:rPr>
              <a:t>》上的文章，共被引用了</a:t>
            </a:r>
            <a:r>
              <a:rPr lang="en-US" altLang="zh-CN" dirty="0" smtClean="0">
                <a:latin typeface="华文仿宋" pitchFamily="2" charset="-122"/>
                <a:ea typeface="华文仿宋" pitchFamily="2" charset="-122"/>
              </a:rPr>
              <a:t>4848</a:t>
            </a:r>
            <a:r>
              <a:rPr lang="zh-CN" altLang="zh-CN" dirty="0" smtClean="0">
                <a:latin typeface="华文仿宋" pitchFamily="2" charset="-122"/>
                <a:ea typeface="华文仿宋" pitchFamily="2" charset="-122"/>
              </a:rPr>
              <a:t>次</a:t>
            </a:r>
            <a:endParaRPr lang="en-US" altLang="zh-CN" dirty="0">
              <a:latin typeface="华文仿宋" pitchFamily="2" charset="-122"/>
              <a:ea typeface="华文仿宋" pitchFamily="2" charset="-122"/>
            </a:endParaRPr>
          </a:p>
        </p:txBody>
      </p:sp>
      <p:grpSp>
        <p:nvGrpSpPr>
          <p:cNvPr id="5" name="组合 13"/>
          <p:cNvGrpSpPr/>
          <p:nvPr/>
        </p:nvGrpSpPr>
        <p:grpSpPr>
          <a:xfrm>
            <a:off x="2357342" y="3295030"/>
            <a:ext cx="1641931" cy="2423142"/>
            <a:chOff x="2293174" y="3327114"/>
            <a:chExt cx="1641931" cy="2423142"/>
          </a:xfrm>
        </p:grpSpPr>
        <p:cxnSp>
          <p:nvCxnSpPr>
            <p:cNvPr id="10" name="直接连接符 4"/>
            <p:cNvCxnSpPr/>
            <p:nvPr/>
          </p:nvCxnSpPr>
          <p:spPr>
            <a:xfrm>
              <a:off x="2329568" y="3327114"/>
              <a:ext cx="1560044" cy="294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5"/>
            <p:cNvCxnSpPr/>
            <p:nvPr/>
          </p:nvCxnSpPr>
          <p:spPr>
            <a:xfrm>
              <a:off x="2318195" y="4120958"/>
              <a:ext cx="1585065" cy="66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2293174" y="4942098"/>
              <a:ext cx="1585065" cy="66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2350040" y="5749590"/>
              <a:ext cx="1585065" cy="66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直接箭头连接符 15"/>
          <p:cNvCxnSpPr/>
          <p:nvPr/>
        </p:nvCxnSpPr>
        <p:spPr>
          <a:xfrm flipH="1">
            <a:off x="2029446" y="2847594"/>
            <a:ext cx="0" cy="354841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03025" cy="1322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11"/>
          <p:cNvSpPr/>
          <p:nvPr/>
        </p:nvSpPr>
        <p:spPr>
          <a:xfrm>
            <a:off x="238539" y="3101008"/>
            <a:ext cx="1484244" cy="113968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30538" y="2320925"/>
            <a:ext cx="8713462" cy="4537075"/>
            <a:chOff x="430538" y="2320925"/>
            <a:chExt cx="8713462" cy="453707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538" y="2320925"/>
              <a:ext cx="8713462" cy="453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矩形 11"/>
            <p:cNvSpPr/>
            <p:nvPr/>
          </p:nvSpPr>
          <p:spPr>
            <a:xfrm>
              <a:off x="463510" y="2339008"/>
              <a:ext cx="8680490" cy="451899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8"/>
          <p:cNvSpPr/>
          <p:nvPr/>
        </p:nvSpPr>
        <p:spPr>
          <a:xfrm>
            <a:off x="2255852" y="3472022"/>
            <a:ext cx="107075" cy="11599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Group 17"/>
          <p:cNvGrpSpPr/>
          <p:nvPr/>
        </p:nvGrpSpPr>
        <p:grpSpPr>
          <a:xfrm>
            <a:off x="857471" y="0"/>
            <a:ext cx="8286529" cy="900987"/>
            <a:chOff x="1815414" y="2779983"/>
            <a:chExt cx="8286529" cy="900987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520776">
              <a:off x="1815414" y="2779983"/>
              <a:ext cx="831680" cy="900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2634765" y="3034673"/>
              <a:ext cx="7467178" cy="461665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FFFF00"/>
                  </a:solidFill>
                </a:rPr>
                <a:t>如何获得本学科的高影响力论文（以化学物理为例）？</a:t>
              </a:r>
              <a:endParaRPr lang="zh-CN" altLang="en-US" sz="24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325821" cy="1325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6518" y="2323460"/>
            <a:ext cx="844098" cy="137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5"/>
          <p:cNvSpPr/>
          <p:nvPr/>
        </p:nvSpPr>
        <p:spPr>
          <a:xfrm>
            <a:off x="8117868" y="2806564"/>
            <a:ext cx="1008694" cy="11654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-1" y="-1"/>
            <a:ext cx="9504364" cy="8505372"/>
            <a:chOff x="-1" y="-1"/>
            <a:chExt cx="9504364" cy="850537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504363" cy="849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-1" y="-1"/>
              <a:ext cx="9477830" cy="8505372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01973" y="379265"/>
            <a:ext cx="3964750" cy="40011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清华大学活跃学科</a:t>
            </a:r>
            <a:endParaRPr lang="zh-CN" altLang="en-US" sz="2000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318171" cy="1323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标注 8"/>
          <p:cNvSpPr>
            <a:spLocks noChangeArrowheads="1"/>
          </p:cNvSpPr>
          <p:nvPr/>
        </p:nvSpPr>
        <p:spPr bwMode="auto">
          <a:xfrm>
            <a:off x="2064848" y="3839258"/>
            <a:ext cx="6237324" cy="646331"/>
          </a:xfrm>
          <a:prstGeom prst="wedgeRectCallout">
            <a:avLst>
              <a:gd name="adj1" fmla="val -40641"/>
              <a:gd name="adj2" fmla="val -124755"/>
            </a:avLst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zh-CN" dirty="0" smtClean="0"/>
              <a:t>Rocha等人2005年发表在《NATURE MATERIALS》上的《Towards molecular spintronics》，被引用了34</a:t>
            </a:r>
            <a:r>
              <a:rPr lang="en-US" altLang="zh-CN" dirty="0" smtClean="0"/>
              <a:t>2</a:t>
            </a:r>
            <a:r>
              <a:rPr lang="zh-CN" altLang="zh-CN" dirty="0" smtClean="0"/>
              <a:t>次</a:t>
            </a:r>
            <a:endParaRPr lang="en-US" altLang="zh-CN" dirty="0">
              <a:latin typeface="华文仿宋" pitchFamily="2" charset="-122"/>
              <a:ea typeface="华文仿宋" pitchFamily="2" charset="-122"/>
            </a:endParaRPr>
          </a:p>
        </p:txBody>
      </p:sp>
      <p:sp>
        <p:nvSpPr>
          <p:cNvPr id="16" name="矩形 5"/>
          <p:cNvSpPr/>
          <p:nvPr/>
        </p:nvSpPr>
        <p:spPr>
          <a:xfrm>
            <a:off x="2007350" y="2806562"/>
            <a:ext cx="5336875" cy="51720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5" descr="小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8439" y="3102391"/>
            <a:ext cx="284276" cy="342804"/>
          </a:xfrm>
          <a:prstGeom prst="rect">
            <a:avLst/>
          </a:prstGeom>
        </p:spPr>
      </p:pic>
      <p:grpSp>
        <p:nvGrpSpPr>
          <p:cNvPr id="25" name="组合 13"/>
          <p:cNvGrpSpPr/>
          <p:nvPr/>
        </p:nvGrpSpPr>
        <p:grpSpPr>
          <a:xfrm>
            <a:off x="2357342" y="3295030"/>
            <a:ext cx="1641931" cy="2423142"/>
            <a:chOff x="2293174" y="3327114"/>
            <a:chExt cx="1641931" cy="2423142"/>
          </a:xfrm>
        </p:grpSpPr>
        <p:cxnSp>
          <p:nvCxnSpPr>
            <p:cNvPr id="26" name="直接连接符 4"/>
            <p:cNvCxnSpPr/>
            <p:nvPr/>
          </p:nvCxnSpPr>
          <p:spPr>
            <a:xfrm>
              <a:off x="2329568" y="3327114"/>
              <a:ext cx="1560044" cy="294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5"/>
            <p:cNvCxnSpPr/>
            <p:nvPr/>
          </p:nvCxnSpPr>
          <p:spPr>
            <a:xfrm>
              <a:off x="2318195" y="4120958"/>
              <a:ext cx="1585065" cy="66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11"/>
            <p:cNvCxnSpPr/>
            <p:nvPr/>
          </p:nvCxnSpPr>
          <p:spPr>
            <a:xfrm>
              <a:off x="2293174" y="4942098"/>
              <a:ext cx="1585065" cy="66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12"/>
            <p:cNvCxnSpPr/>
            <p:nvPr/>
          </p:nvCxnSpPr>
          <p:spPr>
            <a:xfrm>
              <a:off x="2350040" y="5749590"/>
              <a:ext cx="1585065" cy="66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直接箭头连接符 15"/>
          <p:cNvCxnSpPr/>
          <p:nvPr/>
        </p:nvCxnSpPr>
        <p:spPr>
          <a:xfrm flipH="1">
            <a:off x="2029446" y="2847594"/>
            <a:ext cx="0" cy="354841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670291" y="0"/>
            <a:ext cx="7110866" cy="900987"/>
            <a:chOff x="1815414" y="2779983"/>
            <a:chExt cx="7110866" cy="900987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520776">
              <a:off x="1815414" y="2779983"/>
              <a:ext cx="831680" cy="900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2634765" y="3034673"/>
              <a:ext cx="6291515" cy="461665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FFFF00"/>
                  </a:solidFill>
                </a:rPr>
                <a:t>如何跟进高影响力论文的</a:t>
              </a:r>
              <a:r>
                <a:rPr lang="zh-CN" altLang="en-US" sz="24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后续进展</a:t>
              </a:r>
              <a:r>
                <a:rPr lang="en-US" altLang="zh-CN" sz="2400" b="1" dirty="0" smtClean="0">
                  <a:solidFill>
                    <a:srgbClr val="FFFF00"/>
                  </a:solidFill>
                </a:rPr>
                <a:t>&amp;</a:t>
              </a:r>
              <a:r>
                <a:rPr lang="zh-CN" altLang="en-US" sz="24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最新进展</a:t>
              </a:r>
              <a:r>
                <a:rPr lang="zh-CN" altLang="en-US" sz="2400" b="1" dirty="0" smtClean="0">
                  <a:solidFill>
                    <a:srgbClr val="FFFF00"/>
                  </a:solidFill>
                </a:rPr>
                <a:t>？</a:t>
              </a:r>
              <a:endParaRPr lang="zh-CN" altLang="en-US" sz="24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028" y="0"/>
            <a:ext cx="9318171" cy="892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5"/>
          <p:cNvSpPr/>
          <p:nvPr/>
        </p:nvSpPr>
        <p:spPr>
          <a:xfrm>
            <a:off x="68921" y="1944915"/>
            <a:ext cx="3254853" cy="3048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14" name="矩形 5"/>
          <p:cNvSpPr/>
          <p:nvPr/>
        </p:nvSpPr>
        <p:spPr>
          <a:xfrm>
            <a:off x="2000267" y="2670629"/>
            <a:ext cx="830019" cy="2757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16" name="矩形 5"/>
          <p:cNvSpPr/>
          <p:nvPr/>
        </p:nvSpPr>
        <p:spPr>
          <a:xfrm>
            <a:off x="7493925" y="1988457"/>
            <a:ext cx="938876" cy="26125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1862" y="362857"/>
            <a:ext cx="1188720" cy="1323439"/>
            <a:chOff x="4731633" y="1814274"/>
            <a:chExt cx="1188720" cy="1323439"/>
          </a:xfrm>
        </p:grpSpPr>
        <p:sp>
          <p:nvSpPr>
            <p:cNvPr id="24" name="Oval 23"/>
            <p:cNvSpPr/>
            <p:nvPr/>
          </p:nvSpPr>
          <p:spPr>
            <a:xfrm>
              <a:off x="4731633" y="1886855"/>
              <a:ext cx="1188720" cy="118872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548640" bIns="274320" rtlCol="0" anchor="ctr"/>
            <a:lstStyle/>
            <a:p>
              <a:pPr algn="ctr"/>
              <a:endParaRPr lang="zh-CN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18741" y="1814274"/>
              <a:ext cx="1074059" cy="132343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altLang="zh-CN" sz="1600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endParaRPr>
            </a:p>
            <a:p>
              <a:pPr algn="ctr"/>
              <a:r>
                <a:rPr lang="zh-CN" altLang="en-US" sz="1600" dirty="0" smtClean="0">
                  <a:ln>
                    <a:solidFill>
                      <a:schemeClr val="bg1"/>
                    </a:solidFill>
                  </a:ln>
                  <a:solidFill>
                    <a:schemeClr val="tx2"/>
                  </a:solidFill>
                </a:rPr>
                <a:t>单篇文献的全记录页面</a:t>
              </a:r>
              <a:endParaRPr lang="en-US" altLang="zh-CN" sz="1600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endParaRPr>
            </a:p>
            <a:p>
              <a:pPr algn="ctr"/>
              <a:endParaRPr lang="zh-CN" altLang="en-US" sz="1600" dirty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endParaRPr>
            </a:p>
          </p:txBody>
        </p:sp>
      </p:grpSp>
      <p:cxnSp>
        <p:nvCxnSpPr>
          <p:cNvPr id="39" name="Elbow Connector 34"/>
          <p:cNvCxnSpPr/>
          <p:nvPr/>
        </p:nvCxnSpPr>
        <p:spPr>
          <a:xfrm rot="10800000" flipV="1">
            <a:off x="3033488" y="899886"/>
            <a:ext cx="3570512" cy="1901370"/>
          </a:xfrm>
          <a:prstGeom prst="bentConnector3">
            <a:avLst>
              <a:gd name="adj1" fmla="val -407"/>
            </a:avLst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8040912" y="928915"/>
            <a:ext cx="0" cy="98697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033134" y="0"/>
            <a:ext cx="7110866" cy="900987"/>
            <a:chOff x="1815414" y="2779983"/>
            <a:chExt cx="7110866" cy="900987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20776">
              <a:off x="1815414" y="2779983"/>
              <a:ext cx="831680" cy="900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2634765" y="3034673"/>
              <a:ext cx="6291515" cy="461665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FFFF00"/>
                  </a:solidFill>
                </a:rPr>
                <a:t>如何跟进高影响力论文的</a:t>
              </a:r>
              <a:r>
                <a:rPr lang="zh-CN" altLang="en-US" sz="24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后续进展</a:t>
              </a:r>
              <a:r>
                <a:rPr lang="en-US" altLang="zh-CN" sz="2400" b="1" dirty="0" smtClean="0">
                  <a:solidFill>
                    <a:srgbClr val="FFFF00"/>
                  </a:solidFill>
                </a:rPr>
                <a:t>&amp;</a:t>
              </a:r>
              <a:r>
                <a:rPr lang="zh-CN" altLang="en-US" sz="24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最新进展</a:t>
              </a:r>
              <a:r>
                <a:rPr lang="zh-CN" altLang="en-US" sz="2400" b="1" dirty="0" smtClean="0">
                  <a:solidFill>
                    <a:srgbClr val="FFFF00"/>
                  </a:solidFill>
                </a:rPr>
                <a:t>？</a:t>
              </a:r>
              <a:endParaRPr lang="zh-CN" altLang="en-US" sz="24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8171" cy="892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5"/>
          <p:cNvSpPr/>
          <p:nvPr/>
        </p:nvSpPr>
        <p:spPr>
          <a:xfrm>
            <a:off x="68921" y="1944915"/>
            <a:ext cx="3254853" cy="3048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14" name="矩形 5"/>
          <p:cNvSpPr/>
          <p:nvPr/>
        </p:nvSpPr>
        <p:spPr>
          <a:xfrm>
            <a:off x="2000267" y="2670629"/>
            <a:ext cx="830019" cy="2757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16" name="矩形 5"/>
          <p:cNvSpPr/>
          <p:nvPr/>
        </p:nvSpPr>
        <p:spPr>
          <a:xfrm>
            <a:off x="7493925" y="1988457"/>
            <a:ext cx="938876" cy="26125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grpSp>
        <p:nvGrpSpPr>
          <p:cNvPr id="7" name="Group 24"/>
          <p:cNvGrpSpPr/>
          <p:nvPr/>
        </p:nvGrpSpPr>
        <p:grpSpPr>
          <a:xfrm>
            <a:off x="391862" y="362857"/>
            <a:ext cx="1188720" cy="1323439"/>
            <a:chOff x="4731633" y="1814274"/>
            <a:chExt cx="1188720" cy="1323439"/>
          </a:xfrm>
        </p:grpSpPr>
        <p:sp>
          <p:nvSpPr>
            <p:cNvPr id="24" name="Oval 23"/>
            <p:cNvSpPr/>
            <p:nvPr/>
          </p:nvSpPr>
          <p:spPr>
            <a:xfrm>
              <a:off x="4731633" y="1886855"/>
              <a:ext cx="1188720" cy="118872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548640" bIns="274320" rtlCol="0" anchor="ctr"/>
            <a:lstStyle/>
            <a:p>
              <a:pPr algn="ctr"/>
              <a:endParaRPr lang="zh-CN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18741" y="1814274"/>
              <a:ext cx="1074059" cy="132343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altLang="zh-CN" sz="1600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endParaRPr>
            </a:p>
            <a:p>
              <a:pPr algn="ctr"/>
              <a:r>
                <a:rPr lang="zh-CN" altLang="en-US" sz="1600" dirty="0" smtClean="0">
                  <a:ln>
                    <a:solidFill>
                      <a:schemeClr val="bg1"/>
                    </a:solidFill>
                  </a:ln>
                  <a:solidFill>
                    <a:schemeClr val="tx2"/>
                  </a:solidFill>
                </a:rPr>
                <a:t>单篇文献的全记录页面</a:t>
              </a:r>
              <a:endParaRPr lang="en-US" altLang="zh-CN" sz="1600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endParaRPr>
            </a:p>
            <a:p>
              <a:pPr algn="ctr"/>
              <a:endParaRPr lang="zh-CN" altLang="en-US" sz="1600" dirty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endParaRPr>
            </a:p>
          </p:txBody>
        </p:sp>
      </p:grpSp>
      <p:cxnSp>
        <p:nvCxnSpPr>
          <p:cNvPr id="39" name="Elbow Connector 34"/>
          <p:cNvCxnSpPr/>
          <p:nvPr/>
        </p:nvCxnSpPr>
        <p:spPr>
          <a:xfrm rot="10800000" flipV="1">
            <a:off x="3033488" y="899886"/>
            <a:ext cx="3570512" cy="1901370"/>
          </a:xfrm>
          <a:prstGeom prst="bentConnector3">
            <a:avLst>
              <a:gd name="adj1" fmla="val -407"/>
            </a:avLst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8040912" y="928915"/>
            <a:ext cx="0" cy="98697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1670291" y="0"/>
            <a:ext cx="7110866" cy="900987"/>
            <a:chOff x="1815414" y="2779983"/>
            <a:chExt cx="7110866" cy="900987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20776">
              <a:off x="1815414" y="2779983"/>
              <a:ext cx="831680" cy="900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2634765" y="3034673"/>
              <a:ext cx="6291515" cy="461665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FFFF00"/>
                  </a:solidFill>
                </a:rPr>
                <a:t>如何跟进高影响力论文的</a:t>
              </a:r>
              <a:r>
                <a:rPr lang="zh-CN" altLang="en-US" sz="24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后续进展</a:t>
              </a:r>
              <a:r>
                <a:rPr lang="en-US" altLang="zh-CN" sz="2400" b="1" dirty="0" smtClean="0">
                  <a:solidFill>
                    <a:srgbClr val="FFFF00"/>
                  </a:solidFill>
                </a:rPr>
                <a:t>&amp;</a:t>
              </a:r>
              <a:r>
                <a:rPr lang="zh-CN" altLang="en-US" sz="24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最新进展</a:t>
              </a:r>
              <a:r>
                <a:rPr lang="zh-CN" altLang="en-US" sz="2400" b="1" dirty="0" smtClean="0">
                  <a:solidFill>
                    <a:srgbClr val="FFFF00"/>
                  </a:solidFill>
                </a:rPr>
                <a:t>？</a:t>
              </a:r>
              <a:endParaRPr lang="zh-CN" altLang="en-US" sz="24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22501" y="319308"/>
            <a:ext cx="7369175" cy="836612"/>
          </a:xfrm>
        </p:spPr>
        <p:txBody>
          <a:bodyPr/>
          <a:lstStyle/>
          <a:p>
            <a:r>
              <a:rPr lang="en-US" altLang="zh-CN" b="1" dirty="0" smtClean="0">
                <a:ea typeface="宋体" charset="-122"/>
              </a:rPr>
              <a:t>Title</a:t>
            </a:r>
            <a:r>
              <a:rPr lang="zh-CN" altLang="en-US" sz="3200" b="1" dirty="0" smtClean="0">
                <a:ea typeface="宋体" charset="-122"/>
              </a:rPr>
              <a:t>：如何选好题？</a:t>
            </a:r>
          </a:p>
        </p:txBody>
      </p:sp>
      <p:sp>
        <p:nvSpPr>
          <p:cNvPr id="66" name="Left Brace 65"/>
          <p:cNvSpPr/>
          <p:nvPr/>
        </p:nvSpPr>
        <p:spPr>
          <a:xfrm>
            <a:off x="3106054" y="1451425"/>
            <a:ext cx="406404" cy="4717146"/>
          </a:xfrm>
          <a:prstGeom prst="leftBrace">
            <a:avLst>
              <a:gd name="adj1" fmla="val 35000"/>
              <a:gd name="adj2" fmla="val 50000"/>
            </a:avLst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282" y="2772220"/>
            <a:ext cx="2619715" cy="198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30"/>
          <p:cNvGrpSpPr/>
          <p:nvPr/>
        </p:nvGrpSpPr>
        <p:grpSpPr>
          <a:xfrm>
            <a:off x="3547855" y="537036"/>
            <a:ext cx="1728138" cy="4142268"/>
            <a:chOff x="6457918" y="348353"/>
            <a:chExt cx="1728138" cy="4142268"/>
          </a:xfrm>
        </p:grpSpPr>
        <p:grpSp>
          <p:nvGrpSpPr>
            <p:cNvPr id="33" name="Group 18"/>
            <p:cNvGrpSpPr/>
            <p:nvPr/>
          </p:nvGrpSpPr>
          <p:grpSpPr>
            <a:xfrm>
              <a:off x="6550268" y="2987166"/>
              <a:ext cx="1512363" cy="1503455"/>
              <a:chOff x="2983004" y="3418623"/>
              <a:chExt cx="2438462" cy="2012304"/>
            </a:xfrm>
          </p:grpSpPr>
          <p:grpSp>
            <p:nvGrpSpPr>
              <p:cNvPr id="44" name="Group 12"/>
              <p:cNvGrpSpPr/>
              <p:nvPr/>
            </p:nvGrpSpPr>
            <p:grpSpPr>
              <a:xfrm>
                <a:off x="2983004" y="3418623"/>
                <a:ext cx="2196668" cy="1634304"/>
                <a:chOff x="2983004" y="3418623"/>
                <a:chExt cx="2196668" cy="1634304"/>
              </a:xfrm>
            </p:grpSpPr>
            <p:pic>
              <p:nvPicPr>
                <p:cNvPr id="46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983004" y="4054653"/>
                  <a:ext cx="641303" cy="9982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633542" y="3418623"/>
                  <a:ext cx="1546130" cy="15760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45" name="TextBox 44"/>
              <p:cNvSpPr txBox="1"/>
              <p:nvPr/>
            </p:nvSpPr>
            <p:spPr>
              <a:xfrm>
                <a:off x="3046931" y="5060177"/>
                <a:ext cx="2374535" cy="3707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跟进高影响力文献</a:t>
                </a:r>
                <a:endParaRPr lang="zh-CN" altLang="en-US" sz="1200" b="1" dirty="0">
                  <a:solidFill>
                    <a:schemeClr val="accent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grpSp>
          <p:nvGrpSpPr>
            <p:cNvPr id="35" name="Group 26"/>
            <p:cNvGrpSpPr/>
            <p:nvPr/>
          </p:nvGrpSpPr>
          <p:grpSpPr>
            <a:xfrm>
              <a:off x="6486936" y="348353"/>
              <a:ext cx="1699120" cy="1279750"/>
              <a:chOff x="2772662" y="4392634"/>
              <a:chExt cx="2481029" cy="1666434"/>
            </a:xfrm>
          </p:grpSpPr>
          <p:pic>
            <p:nvPicPr>
              <p:cNvPr id="40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277009" y="4392634"/>
                <a:ext cx="1330205" cy="1310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2772662" y="5698372"/>
                <a:ext cx="2481029" cy="3606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寻找高热点研究</a:t>
                </a:r>
                <a:endParaRPr lang="zh-CN" altLang="en-US" sz="1200" b="1" dirty="0">
                  <a:solidFill>
                    <a:schemeClr val="accent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grpSp>
          <p:nvGrpSpPr>
            <p:cNvPr id="36" name="Group 29"/>
            <p:cNvGrpSpPr/>
            <p:nvPr/>
          </p:nvGrpSpPr>
          <p:grpSpPr>
            <a:xfrm>
              <a:off x="6457918" y="1789702"/>
              <a:ext cx="1699120" cy="1072108"/>
              <a:chOff x="3598602" y="483421"/>
              <a:chExt cx="1699120" cy="1072108"/>
            </a:xfrm>
          </p:grpSpPr>
          <p:pic>
            <p:nvPicPr>
              <p:cNvPr id="38" name="Picture 1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858035" y="483421"/>
                <a:ext cx="1156598" cy="802063"/>
              </a:xfrm>
              <a:prstGeom prst="rect">
                <a:avLst/>
              </a:prstGeom>
              <a:noFill/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3598602" y="1278530"/>
                <a:ext cx="16991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关注最新研究成果</a:t>
                </a:r>
                <a:endParaRPr lang="zh-CN" altLang="en-US" sz="1200" b="1" dirty="0">
                  <a:solidFill>
                    <a:schemeClr val="accent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</p:grpSp>
      <p:sp>
        <p:nvSpPr>
          <p:cNvPr id="58" name="Left Brace 57"/>
          <p:cNvSpPr/>
          <p:nvPr/>
        </p:nvSpPr>
        <p:spPr>
          <a:xfrm>
            <a:off x="5333997" y="3178627"/>
            <a:ext cx="181432" cy="1139371"/>
          </a:xfrm>
          <a:prstGeom prst="leftBrace">
            <a:avLst>
              <a:gd name="adj1" fmla="val 35000"/>
              <a:gd name="adj2" fmla="val 50000"/>
            </a:avLst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8" name="Group 77"/>
          <p:cNvGrpSpPr/>
          <p:nvPr/>
        </p:nvGrpSpPr>
        <p:grpSpPr>
          <a:xfrm>
            <a:off x="3785224" y="4775193"/>
            <a:ext cx="1439915" cy="1682720"/>
            <a:chOff x="3785224" y="4775193"/>
            <a:chExt cx="1439915" cy="1682720"/>
          </a:xfrm>
        </p:grpSpPr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25458" y="4775193"/>
              <a:ext cx="1015774" cy="1420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TextBox 67"/>
            <p:cNvSpPr txBox="1"/>
            <p:nvPr/>
          </p:nvSpPr>
          <p:spPr>
            <a:xfrm>
              <a:off x="3785224" y="6171918"/>
              <a:ext cx="1439915" cy="285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 smtClean="0">
                  <a:solidFill>
                    <a:schemeClr val="accent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追踪学术领军人物</a:t>
              </a:r>
              <a:endParaRPr lang="zh-CN" altLang="en-US" sz="1200" b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747207" y="2307321"/>
            <a:ext cx="1744206" cy="2482393"/>
            <a:chOff x="5747207" y="2307321"/>
            <a:chExt cx="1744206" cy="2482393"/>
          </a:xfrm>
        </p:grpSpPr>
        <p:grpSp>
          <p:nvGrpSpPr>
            <p:cNvPr id="63" name="Group 62"/>
            <p:cNvGrpSpPr/>
            <p:nvPr/>
          </p:nvGrpSpPr>
          <p:grpSpPr>
            <a:xfrm>
              <a:off x="5747655" y="2741079"/>
              <a:ext cx="1741714" cy="2048635"/>
              <a:chOff x="5747655" y="2741079"/>
              <a:chExt cx="1741714" cy="2048635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5747655" y="2741079"/>
                <a:ext cx="1741714" cy="2048635"/>
                <a:chOff x="5486403" y="2741079"/>
                <a:chExt cx="1741714" cy="2048635"/>
              </a:xfrm>
            </p:grpSpPr>
            <p:grpSp>
              <p:nvGrpSpPr>
                <p:cNvPr id="50" name="Group 3"/>
                <p:cNvGrpSpPr/>
                <p:nvPr/>
              </p:nvGrpSpPr>
              <p:grpSpPr>
                <a:xfrm rot="21391266">
                  <a:off x="5683973" y="2741079"/>
                  <a:ext cx="1411799" cy="963855"/>
                  <a:chOff x="681742" y="2932809"/>
                  <a:chExt cx="2651201" cy="1973944"/>
                </a:xfrm>
              </p:grpSpPr>
              <p:pic>
                <p:nvPicPr>
                  <p:cNvPr id="53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681742" y="2932809"/>
                    <a:ext cx="1482949" cy="19739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2" name="TextBox 51"/>
                  <p:cNvSpPr txBox="1"/>
                  <p:nvPr/>
                </p:nvSpPr>
                <p:spPr>
                  <a:xfrm rot="208734">
                    <a:off x="1830221" y="3265866"/>
                    <a:ext cx="1502722" cy="56728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zh-CN" altLang="en-US" sz="1200" b="1" dirty="0" smtClean="0">
                        <a:solidFill>
                          <a:schemeClr val="tx2"/>
                        </a:solidFill>
                      </a:rPr>
                      <a:t>手边就有</a:t>
                    </a:r>
                    <a:endParaRPr lang="zh-CN" altLang="en-US" sz="1200" b="1" dirty="0">
                      <a:solidFill>
                        <a:schemeClr val="tx2"/>
                      </a:solidFill>
                    </a:endParaRPr>
                  </a:p>
                </p:txBody>
              </p:sp>
            </p:grpSp>
            <p:grpSp>
              <p:nvGrpSpPr>
                <p:cNvPr id="55" name="Group 13"/>
                <p:cNvGrpSpPr/>
                <p:nvPr/>
              </p:nvGrpSpPr>
              <p:grpSpPr>
                <a:xfrm rot="21427732">
                  <a:off x="5832325" y="3821467"/>
                  <a:ext cx="1317888" cy="908767"/>
                  <a:chOff x="4037244" y="2543165"/>
                  <a:chExt cx="3069719" cy="1960596"/>
                </a:xfrm>
              </p:grpSpPr>
              <p:pic>
                <p:nvPicPr>
                  <p:cNvPr id="56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/>
                  <a:stretch>
                    <a:fillRect/>
                  </a:stretch>
                </p:blipFill>
                <p:spPr bwMode="auto">
                  <a:xfrm rot="20693044">
                    <a:off x="4037244" y="2751476"/>
                    <a:ext cx="1617493" cy="17522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7" name="TextBox 56"/>
                  <p:cNvSpPr txBox="1"/>
                  <p:nvPr/>
                </p:nvSpPr>
                <p:spPr>
                  <a:xfrm rot="172268">
                    <a:off x="5243035" y="2543165"/>
                    <a:ext cx="1863928" cy="59760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zh-CN" altLang="en-US" sz="1200" b="1" dirty="0" smtClean="0">
                        <a:solidFill>
                          <a:schemeClr val="tx2"/>
                        </a:solidFill>
                      </a:rPr>
                      <a:t>继续寻找</a:t>
                    </a:r>
                    <a:endParaRPr lang="zh-CN" altLang="en-US" sz="1200" b="1" dirty="0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59" name="Rectangle 58"/>
                <p:cNvSpPr/>
                <p:nvPr/>
              </p:nvSpPr>
              <p:spPr>
                <a:xfrm>
                  <a:off x="5486403" y="2743200"/>
                  <a:ext cx="1741714" cy="2046514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62" name="Straight Connector 61"/>
              <p:cNvCxnSpPr>
                <a:stCxn id="59" idx="1"/>
                <a:endCxn id="59" idx="3"/>
              </p:cNvCxnSpPr>
              <p:nvPr/>
            </p:nvCxnSpPr>
            <p:spPr>
              <a:xfrm>
                <a:off x="5747655" y="3766457"/>
                <a:ext cx="1741714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/>
            <p:cNvGrpSpPr/>
            <p:nvPr/>
          </p:nvGrpSpPr>
          <p:grpSpPr>
            <a:xfrm>
              <a:off x="5747207" y="2307321"/>
              <a:ext cx="1744206" cy="435428"/>
              <a:chOff x="5747207" y="2307321"/>
              <a:chExt cx="1744206" cy="435428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6139539" y="2365828"/>
                <a:ext cx="9028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400" b="1" dirty="0" smtClean="0">
                    <a:solidFill>
                      <a:schemeClr val="tx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如何获得</a:t>
                </a:r>
                <a:endParaRPr lang="zh-CN" altLang="en-US" sz="1400" b="1" dirty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5747207" y="2307321"/>
                <a:ext cx="1744206" cy="435428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0" name="Group 89"/>
          <p:cNvGrpSpPr/>
          <p:nvPr/>
        </p:nvGrpSpPr>
        <p:grpSpPr>
          <a:xfrm>
            <a:off x="7460348" y="2307305"/>
            <a:ext cx="1571000" cy="2484679"/>
            <a:chOff x="7460348" y="2307305"/>
            <a:chExt cx="1571000" cy="2484679"/>
          </a:xfrm>
        </p:grpSpPr>
        <p:grpSp>
          <p:nvGrpSpPr>
            <p:cNvPr id="71" name="Group 70"/>
            <p:cNvGrpSpPr/>
            <p:nvPr/>
          </p:nvGrpSpPr>
          <p:grpSpPr>
            <a:xfrm>
              <a:off x="7460348" y="2745470"/>
              <a:ext cx="1571000" cy="2046514"/>
              <a:chOff x="7460348" y="2745470"/>
              <a:chExt cx="1571000" cy="2046514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7460348" y="2946393"/>
                <a:ext cx="14949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00" b="1" dirty="0" smtClean="0">
                    <a:solidFill>
                      <a:srgbClr val="78A22F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“被引参考文献检索” </a:t>
                </a:r>
                <a:r>
                  <a:rPr lang="en-US" altLang="zh-CN" sz="1200" b="1" dirty="0" smtClean="0">
                    <a:solidFill>
                      <a:srgbClr val="78A22F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&amp; </a:t>
                </a:r>
                <a:r>
                  <a:rPr lang="zh-CN" altLang="en-US" sz="1200" b="1" dirty="0" smtClean="0">
                    <a:solidFill>
                      <a:srgbClr val="78A22F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“创建跟踪</a:t>
                </a:r>
                <a:r>
                  <a:rPr lang="en-US" altLang="zh-CN" sz="1200" b="1" dirty="0" smtClean="0">
                    <a:solidFill>
                      <a:srgbClr val="78A22F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/RSS</a:t>
                </a:r>
                <a:r>
                  <a:rPr lang="zh-CN" altLang="en-US" sz="1200" b="1" dirty="0" smtClean="0">
                    <a:solidFill>
                      <a:srgbClr val="78A22F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”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7619999" y="4064001"/>
                <a:ext cx="11321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zh-CN" sz="1200" b="1" dirty="0" smtClean="0">
                    <a:solidFill>
                      <a:srgbClr val="78A22F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“引证关系图”</a:t>
                </a:r>
                <a:r>
                  <a:rPr lang="en-US" altLang="zh-CN" sz="1200" b="1" dirty="0" smtClean="0">
                    <a:solidFill>
                      <a:srgbClr val="78A22F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&amp; </a:t>
                </a:r>
                <a:r>
                  <a:rPr lang="zh-CN" altLang="zh-CN" sz="1200" b="1" dirty="0" smtClean="0">
                    <a:solidFill>
                      <a:srgbClr val="78A22F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“引文跟踪”</a:t>
                </a:r>
                <a:endParaRPr lang="zh-CN" altLang="en-US" sz="1200" b="1" dirty="0" smtClean="0">
                  <a:solidFill>
                    <a:srgbClr val="78A22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489370" y="2745470"/>
                <a:ext cx="1524000" cy="2046514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>
                <a:off x="7476868" y="3768729"/>
                <a:ext cx="155448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/>
            <p:cNvSpPr txBox="1"/>
            <p:nvPr/>
          </p:nvSpPr>
          <p:spPr>
            <a:xfrm>
              <a:off x="7699828" y="2344056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如何跟进</a:t>
              </a:r>
              <a:endParaRPr lang="zh-CN" altLang="en-US" sz="1400" b="1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7490449" y="2307305"/>
              <a:ext cx="1524964" cy="435428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6647556" y="4194625"/>
            <a:ext cx="92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“被引频次</a:t>
            </a:r>
            <a:r>
              <a:rPr lang="en-US" altLang="zh-CN" sz="12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</a:t>
            </a:r>
            <a:r>
              <a:rPr lang="zh-CN" altLang="en-US" sz="1200" b="1" dirty="0" smtClean="0">
                <a:solidFill>
                  <a:srgbClr val="78A22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降序）”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7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43886" cy="763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29"/>
          <p:cNvSpPr/>
          <p:nvPr/>
        </p:nvSpPr>
        <p:spPr>
          <a:xfrm>
            <a:off x="290287" y="1541038"/>
            <a:ext cx="7141028" cy="163759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454373" y="-14514"/>
            <a:ext cx="4862286" cy="1007259"/>
            <a:chOff x="943429" y="4812969"/>
            <a:chExt cx="4862286" cy="1007259"/>
          </a:xfrm>
        </p:grpSpPr>
        <p:sp>
          <p:nvSpPr>
            <p:cNvPr id="11" name="TextBox 10"/>
            <p:cNvSpPr txBox="1"/>
            <p:nvPr/>
          </p:nvSpPr>
          <p:spPr>
            <a:xfrm>
              <a:off x="1473643" y="5058921"/>
              <a:ext cx="4332072" cy="461665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FFFF00"/>
                  </a:solidFill>
                </a:rPr>
                <a:t>如何跟踪学术领军人物？</a:t>
              </a:r>
              <a:endParaRPr lang="zh-CN" altLang="en-US" sz="2400" b="1" dirty="0">
                <a:solidFill>
                  <a:srgbClr val="FFFF00"/>
                </a:solidFill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9996" y="4812969"/>
              <a:ext cx="688724" cy="949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943429" y="4818743"/>
              <a:ext cx="711200" cy="100148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451241" y="3404550"/>
            <a:ext cx="383493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都有为：院士，南京大学教授，磁学与磁性材料专家。发表</a:t>
            </a:r>
            <a:r>
              <a:rPr lang="en-US" altLang="zh-CN" sz="1600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SCI</a:t>
            </a:r>
            <a:r>
              <a:rPr lang="zh-CN" altLang="en-US" sz="1600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论文</a:t>
            </a:r>
            <a:r>
              <a:rPr lang="en-US" altLang="zh-CN" sz="1600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600</a:t>
            </a:r>
            <a:r>
              <a:rPr lang="zh-CN" altLang="en-US" sz="1600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余篇，获中国发明专利</a:t>
            </a:r>
            <a:r>
              <a:rPr lang="en-US" altLang="zh-CN" sz="1600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19</a:t>
            </a:r>
            <a:r>
              <a:rPr lang="zh-CN" altLang="en-US" sz="1600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项，实用新型</a:t>
            </a:r>
            <a:r>
              <a:rPr lang="en-US" altLang="zh-CN" sz="1600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1</a:t>
            </a:r>
            <a:r>
              <a:rPr lang="zh-CN" altLang="en-US" sz="1600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项。</a:t>
            </a:r>
            <a:endParaRPr lang="zh-CN" altLang="en-US" sz="1600" dirty="0">
              <a:solidFill>
                <a:schemeClr val="bg1"/>
              </a:solidFill>
              <a:latin typeface="华文仿宋" pitchFamily="2" charset="-122"/>
              <a:ea typeface="华文仿宋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23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29"/>
          <p:cNvSpPr/>
          <p:nvPr/>
        </p:nvSpPr>
        <p:spPr>
          <a:xfrm>
            <a:off x="373359" y="1378226"/>
            <a:ext cx="2979441" cy="8481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2782" y="1763396"/>
            <a:ext cx="212036" cy="2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8843" y="1022903"/>
            <a:ext cx="236054" cy="23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2822713" y="887897"/>
            <a:ext cx="808383" cy="39756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974" y="332245"/>
            <a:ext cx="2435225" cy="836612"/>
          </a:xfrm>
        </p:spPr>
        <p:txBody>
          <a:bodyPr/>
          <a:lstStyle/>
          <a:p>
            <a:r>
              <a:rPr lang="en-US" altLang="zh-CN" sz="3200" b="1" dirty="0" smtClean="0"/>
              <a:t>Title </a:t>
            </a:r>
            <a:endParaRPr lang="zh-CN" altLang="en-US" sz="32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357" y="3155957"/>
            <a:ext cx="4474873" cy="307793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4276" y="97080"/>
            <a:ext cx="4455885" cy="298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992921" y="4093029"/>
            <a:ext cx="418736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zh-CN" altLang="en-US" sz="1400" b="1" dirty="0" smtClean="0">
                <a:solidFill>
                  <a:srgbClr val="0070C0"/>
                </a:solidFill>
                <a:latin typeface="华文仿宋" pitchFamily="2" charset="-122"/>
                <a:ea typeface="华文仿宋" pitchFamily="2" charset="-122"/>
                <a:cs typeface="Arial Unicode MS" pitchFamily="34" charset="-122"/>
              </a:rPr>
              <a:t>  如何用最少的词充分准确地表达论文的全部内容</a:t>
            </a:r>
            <a:endParaRPr lang="en-US" altLang="zh-CN" sz="1400" b="1" dirty="0" smtClean="0">
              <a:solidFill>
                <a:srgbClr val="0070C0"/>
              </a:solidFill>
              <a:latin typeface="华文仿宋" pitchFamily="2" charset="-122"/>
              <a:ea typeface="华文仿宋" pitchFamily="2" charset="-122"/>
              <a:cs typeface="Arial Unicode MS" pitchFamily="34" charset="-122"/>
            </a:endParaRP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zh-CN" altLang="en-US" sz="1400" b="1" dirty="0" smtClean="0">
                <a:solidFill>
                  <a:srgbClr val="0070C0"/>
                </a:solidFill>
                <a:latin typeface="华文仿宋" pitchFamily="2" charset="-122"/>
                <a:ea typeface="华文仿宋" pitchFamily="2" charset="-122"/>
                <a:cs typeface="Arial Unicode MS" pitchFamily="34" charset="-122"/>
              </a:rPr>
              <a:t>  如何选好题</a:t>
            </a:r>
            <a:endParaRPr lang="zh-CN" altLang="en-US" sz="1400" b="1" dirty="0">
              <a:solidFill>
                <a:srgbClr val="0070C0"/>
              </a:solidFill>
              <a:latin typeface="华文仿宋" pitchFamily="2" charset="-122"/>
              <a:ea typeface="华文仿宋" pitchFamily="2" charset="-122"/>
              <a:cs typeface="Arial Unicode MS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39874" y="10305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形式</a:t>
            </a:r>
            <a:endParaRPr lang="zh-CN" altLang="en-US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5029" y="267063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内容</a:t>
            </a:r>
            <a:endParaRPr lang="zh-CN" altLang="en-US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34" y="361273"/>
            <a:ext cx="4554310" cy="836612"/>
          </a:xfrm>
        </p:spPr>
        <p:txBody>
          <a:bodyPr/>
          <a:lstStyle/>
          <a:p>
            <a:r>
              <a:rPr lang="en-US" altLang="zh-CN" b="1" dirty="0" smtClean="0"/>
              <a:t>How</a:t>
            </a:r>
            <a:r>
              <a:rPr lang="zh-CN" altLang="en-US" b="1" dirty="0" smtClean="0"/>
              <a:t>：如何写好科技论文？</a:t>
            </a:r>
            <a:endParaRPr lang="zh-CN" altLang="en-US" b="1" dirty="0"/>
          </a:p>
        </p:txBody>
      </p:sp>
      <p:grpSp>
        <p:nvGrpSpPr>
          <p:cNvPr id="3" name="Group 14"/>
          <p:cNvGrpSpPr/>
          <p:nvPr/>
        </p:nvGrpSpPr>
        <p:grpSpPr>
          <a:xfrm>
            <a:off x="123374" y="122466"/>
            <a:ext cx="2184399" cy="1805940"/>
            <a:chOff x="217714" y="195036"/>
            <a:chExt cx="2730499" cy="2257425"/>
          </a:xfrm>
        </p:grpSpPr>
        <p:grpSp>
          <p:nvGrpSpPr>
            <p:cNvPr id="5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6" name="Pie 5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" name="Pie 6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8540" y="268516"/>
              <a:ext cx="1611083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714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262" y="751121"/>
              <a:ext cx="1416951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Subscribe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228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51428" y="1654631"/>
            <a:ext cx="25971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Authors &amp; Addresses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Abstract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Words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Materials &amp;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Acknowledgement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</a:p>
          <a:p>
            <a:endParaRPr lang="en-US" altLang="zh-CN" sz="20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sz="20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6342" y="2017476"/>
            <a:ext cx="6995886" cy="566058"/>
          </a:xfrm>
          <a:prstGeom prst="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Left Bracket 23"/>
          <p:cNvSpPr/>
          <p:nvPr/>
        </p:nvSpPr>
        <p:spPr>
          <a:xfrm>
            <a:off x="1248228" y="3657600"/>
            <a:ext cx="174171" cy="1872343"/>
          </a:xfrm>
          <a:prstGeom prst="leftBracke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2227" y="4093028"/>
            <a:ext cx="94128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</a:rPr>
              <a:t>IMRAD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15434" y="3018973"/>
            <a:ext cx="2246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6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Shou</a:t>
            </a:r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-Chu </a:t>
            </a:r>
            <a:r>
              <a:rPr lang="en-US" altLang="zh-CN" sz="16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Qian</a:t>
            </a:r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;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6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Shouchu</a:t>
            </a:r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6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Qian</a:t>
            </a:r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;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S. </a:t>
            </a:r>
            <a:r>
              <a:rPr lang="en-US" altLang="zh-CN" sz="16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Chien</a:t>
            </a:r>
            <a:endParaRPr lang="zh-CN" altLang="en-US" sz="1600" b="1" dirty="0" smtClean="0">
              <a:solidFill>
                <a:schemeClr val="accent1">
                  <a:lumMod val="7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978394" y="1669145"/>
            <a:ext cx="3918857" cy="1262743"/>
            <a:chOff x="4630057" y="2598058"/>
            <a:chExt cx="3918857" cy="1262743"/>
          </a:xfrm>
        </p:grpSpPr>
        <p:grpSp>
          <p:nvGrpSpPr>
            <p:cNvPr id="22" name="Group 21"/>
            <p:cNvGrpSpPr/>
            <p:nvPr/>
          </p:nvGrpSpPr>
          <p:grpSpPr>
            <a:xfrm>
              <a:off x="4673602" y="2656113"/>
              <a:ext cx="3773712" cy="1165347"/>
              <a:chOff x="4673602" y="2656113"/>
              <a:chExt cx="3773712" cy="116534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673602" y="2656113"/>
                <a:ext cx="3773711" cy="661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  <a:buFont typeface="Wingdings" pitchFamily="2" charset="2"/>
                  <a:buChar char="Ø"/>
                </a:pPr>
                <a:r>
                  <a:rPr lang="en-US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 </a:t>
                </a:r>
                <a:r>
                  <a:rPr lang="zh-CN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应参见欲投稿期刊的《作者须知》或</a:t>
                </a:r>
                <a:endParaRPr lang="en-US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    </a:t>
                </a:r>
                <a:r>
                  <a:rPr lang="zh-CN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该期刊最近一期的论文</a:t>
                </a:r>
                <a:endParaRPr lang="zh-CN" altLang="en-US" sz="1600" b="1" dirty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688117" y="3236685"/>
                <a:ext cx="37591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en-US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 </a:t>
                </a:r>
                <a:r>
                  <a:rPr lang="zh-CN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尽管</a:t>
                </a:r>
                <a:r>
                  <a:rPr lang="zh-CN" altLang="en-US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期刊对作者</a:t>
                </a:r>
                <a:r>
                  <a:rPr lang="zh-CN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署名</a:t>
                </a:r>
                <a:r>
                  <a:rPr lang="zh-CN" altLang="en-US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的要求</a:t>
                </a:r>
                <a:r>
                  <a:rPr lang="zh-CN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不一而足，</a:t>
                </a:r>
                <a:endParaRPr lang="en-US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  <a:p>
                <a:r>
                  <a:rPr lang="en-US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    </a:t>
                </a:r>
                <a:r>
                  <a:rPr lang="zh-CN" altLang="zh-CN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但建议大家</a:t>
                </a:r>
                <a:r>
                  <a:rPr lang="zh-CN" altLang="en-US" sz="1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保持署名的一致性</a:t>
                </a:r>
                <a:endParaRPr lang="zh-CN" altLang="en-US" sz="1600" b="1" dirty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4630057" y="2598058"/>
              <a:ext cx="3918857" cy="1262743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4630057" y="3243944"/>
              <a:ext cx="3918857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905557">
            <a:off x="7331461" y="3559867"/>
            <a:ext cx="502118" cy="50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34" y="361273"/>
            <a:ext cx="4554310" cy="836612"/>
          </a:xfrm>
        </p:spPr>
        <p:txBody>
          <a:bodyPr/>
          <a:lstStyle/>
          <a:p>
            <a:r>
              <a:rPr lang="en-US" altLang="zh-CN" b="1" dirty="0" smtClean="0"/>
              <a:t>How</a:t>
            </a:r>
            <a:r>
              <a:rPr lang="zh-CN" altLang="en-US" b="1" dirty="0" smtClean="0"/>
              <a:t>：如何写好科技论文？</a:t>
            </a:r>
            <a:endParaRPr lang="zh-CN" altLang="en-US" b="1" dirty="0"/>
          </a:p>
        </p:txBody>
      </p:sp>
      <p:grpSp>
        <p:nvGrpSpPr>
          <p:cNvPr id="3" name="Group 14"/>
          <p:cNvGrpSpPr/>
          <p:nvPr/>
        </p:nvGrpSpPr>
        <p:grpSpPr>
          <a:xfrm>
            <a:off x="123374" y="122466"/>
            <a:ext cx="2184399" cy="1805940"/>
            <a:chOff x="217714" y="195036"/>
            <a:chExt cx="2730499" cy="2257425"/>
          </a:xfrm>
        </p:grpSpPr>
        <p:grpSp>
          <p:nvGrpSpPr>
            <p:cNvPr id="5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6" name="Pie 5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" name="Pie 6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8540" y="268516"/>
              <a:ext cx="1611083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714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262" y="751121"/>
              <a:ext cx="1416951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</a:t>
              </a: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Submit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228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51428" y="1654631"/>
            <a:ext cx="25971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Authors &amp; Addresses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Abstract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Words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Materials &amp;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Acknowledgement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</a:p>
          <a:p>
            <a:endParaRPr lang="en-US" altLang="zh-CN" sz="20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sz="20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6342" y="2481935"/>
            <a:ext cx="6995886" cy="566058"/>
          </a:xfrm>
          <a:prstGeom prst="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Left Bracket 23"/>
          <p:cNvSpPr/>
          <p:nvPr/>
        </p:nvSpPr>
        <p:spPr>
          <a:xfrm>
            <a:off x="1248228" y="3657600"/>
            <a:ext cx="174171" cy="1872343"/>
          </a:xfrm>
          <a:prstGeom prst="leftBracke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232227" y="409302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</a:rPr>
              <a:t>IMRAD</a:t>
            </a:r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257" y="375787"/>
            <a:ext cx="7369175" cy="836612"/>
          </a:xfrm>
        </p:spPr>
        <p:txBody>
          <a:bodyPr/>
          <a:lstStyle/>
          <a:p>
            <a:r>
              <a:rPr lang="en-US" altLang="zh-CN" b="1" dirty="0" smtClean="0"/>
              <a:t>Abstract</a:t>
            </a:r>
            <a:endParaRPr lang="zh-CN" alt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12457" y="827314"/>
            <a:ext cx="2664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摘要</a:t>
            </a:r>
            <a:r>
              <a:rPr lang="en-US" altLang="zh-CN" sz="2000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=</a:t>
            </a:r>
            <a:r>
              <a:rPr lang="zh-CN" altLang="en-US" sz="2000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论文的缩微版本</a:t>
            </a:r>
            <a:endParaRPr lang="zh-CN" altLang="en-US" sz="2000" b="1" dirty="0">
              <a:solidFill>
                <a:schemeClr val="tx2"/>
              </a:solidFill>
              <a:latin typeface="华文仿宋" pitchFamily="2" charset="-122"/>
              <a:ea typeface="华文仿宋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3600" y="3592286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时态？</a:t>
            </a:r>
            <a:endParaRPr lang="zh-CN" altLang="zh-CN" b="1" dirty="0" smtClean="0">
              <a:solidFill>
                <a:schemeClr val="tx2"/>
              </a:solidFill>
              <a:latin typeface="华文仿宋" pitchFamily="2" charset="-122"/>
              <a:ea typeface="华文仿宋" pitchFamily="2" charset="-122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039428" y="3251199"/>
            <a:ext cx="1082348" cy="1204037"/>
            <a:chOff x="4775198" y="1948542"/>
            <a:chExt cx="1082348" cy="1204037"/>
          </a:xfrm>
        </p:grpSpPr>
        <p:sp>
          <p:nvSpPr>
            <p:cNvPr id="5" name="TextBox 4"/>
            <p:cNvSpPr txBox="1"/>
            <p:nvPr/>
          </p:nvSpPr>
          <p:spPr>
            <a:xfrm>
              <a:off x="4775198" y="2844802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tx2"/>
                  </a:solidFill>
                  <a:latin typeface="华文仿宋" pitchFamily="2" charset="-122"/>
                  <a:ea typeface="华文仿宋" pitchFamily="2" charset="-122"/>
                </a:rPr>
                <a:t>过去式写作</a:t>
              </a:r>
              <a:endParaRPr lang="zh-CN" altLang="zh-CN" sz="1400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endParaRP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19196" y="1948542"/>
              <a:ext cx="95726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Box 17"/>
          <p:cNvSpPr txBox="1"/>
          <p:nvPr/>
        </p:nvSpPr>
        <p:spPr>
          <a:xfrm rot="18733041">
            <a:off x="3248974" y="3119705"/>
            <a:ext cx="21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</a:rPr>
              <a:t>Discussion</a:t>
            </a:r>
            <a:r>
              <a:rPr lang="zh-CN" altLang="zh-CN" b="1" dirty="0" smtClean="0">
                <a:solidFill>
                  <a:schemeClr val="accent2">
                    <a:lumMod val="75000"/>
                  </a:schemeClr>
                </a:solidFill>
              </a:rPr>
              <a:t>：讨论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06420" y="1857847"/>
            <a:ext cx="5486400" cy="5486400"/>
            <a:chOff x="1407886" y="2728687"/>
            <a:chExt cx="5486400" cy="5486400"/>
          </a:xfrm>
        </p:grpSpPr>
        <p:sp>
          <p:nvSpPr>
            <p:cNvPr id="20" name="Pie 19"/>
            <p:cNvSpPr/>
            <p:nvPr/>
          </p:nvSpPr>
          <p:spPr>
            <a:xfrm>
              <a:off x="1407886" y="2728687"/>
              <a:ext cx="5486400" cy="5486400"/>
            </a:xfrm>
            <a:prstGeom prst="pie">
              <a:avLst>
                <a:gd name="adj1" fmla="val 12740961"/>
                <a:gd name="adj2" fmla="val 19708918"/>
              </a:avLst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 flipV="1">
              <a:off x="2805113" y="3086100"/>
              <a:ext cx="1350738" cy="23869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0" idx="3"/>
            </p:cNvCxnSpPr>
            <p:nvPr/>
          </p:nvCxnSpPr>
          <p:spPr>
            <a:xfrm flipH="1" flipV="1">
              <a:off x="4151086" y="2728687"/>
              <a:ext cx="6579" cy="273390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162425" y="3038475"/>
              <a:ext cx="1243013" cy="242411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 rot="17130096">
            <a:off x="2779391" y="2647977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</a:rPr>
              <a:t>Results</a:t>
            </a:r>
            <a:r>
              <a:rPr lang="zh-CN" altLang="zh-CN" b="1" dirty="0" smtClean="0">
                <a:solidFill>
                  <a:schemeClr val="accent2">
                    <a:lumMod val="75000"/>
                  </a:schemeClr>
                </a:solidFill>
              </a:rPr>
              <a:t>：结果</a:t>
            </a:r>
            <a:endParaRPr lang="en-US" altLang="zh-CN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4772906">
            <a:off x="1517381" y="2748943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</a:rPr>
              <a:t>Materials &amp; Methods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zh-CN" altLang="zh-CN" b="1" dirty="0" smtClean="0">
                <a:solidFill>
                  <a:schemeClr val="accent2">
                    <a:lumMod val="75000"/>
                  </a:schemeClr>
                </a:solidFill>
              </a:rPr>
              <a:t>材料与方法</a:t>
            </a:r>
          </a:p>
        </p:txBody>
      </p:sp>
      <p:sp>
        <p:nvSpPr>
          <p:cNvPr id="26" name="TextBox 25"/>
          <p:cNvSpPr txBox="1"/>
          <p:nvPr/>
        </p:nvSpPr>
        <p:spPr>
          <a:xfrm rot="2775774">
            <a:off x="886214" y="3160800"/>
            <a:ext cx="214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</a:rPr>
              <a:t>Introduction </a:t>
            </a:r>
            <a:r>
              <a:rPr lang="zh-CN" altLang="zh-CN" b="1" dirty="0" smtClean="0">
                <a:solidFill>
                  <a:schemeClr val="accent2">
                    <a:lumMod val="75000"/>
                  </a:schemeClr>
                </a:solidFill>
              </a:rPr>
              <a:t>引言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30195" y="1567534"/>
            <a:ext cx="40863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zh-CN" sz="160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陈述论文所做研究工作的主要目的和范围</a:t>
            </a:r>
            <a:r>
              <a:rPr lang="en-US" altLang="zh-CN" sz="160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zh-CN" altLang="zh-CN" sz="160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描述研究工作采用的方法</a:t>
            </a:r>
            <a:r>
              <a:rPr lang="en-US" altLang="zh-CN" sz="160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zh-CN" altLang="zh-CN" sz="160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总结研究结果</a:t>
            </a:r>
            <a:r>
              <a:rPr lang="en-US" altLang="zh-CN" sz="160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;</a:t>
            </a:r>
          </a:p>
          <a:p>
            <a:pPr lvl="0">
              <a:buFont typeface="Wingdings" pitchFamily="2" charset="2"/>
              <a:buChar char="Ø"/>
            </a:pPr>
            <a:r>
              <a:rPr lang="zh-CN" altLang="zh-CN" sz="160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给出研究工作得出的主要结论</a:t>
            </a:r>
            <a:endParaRPr lang="en-US" altLang="zh-CN" sz="1600" dirty="0" smtClean="0">
              <a:solidFill>
                <a:schemeClr val="accent1">
                  <a:lumMod val="75000"/>
                </a:schemeClr>
              </a:solidFill>
              <a:latin typeface="华文仿宋" pitchFamily="2" charset="-122"/>
              <a:ea typeface="华文仿宋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6782" y="184330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摘要应包括</a:t>
            </a:r>
            <a:endParaRPr lang="en-US" altLang="zh-CN" b="1" dirty="0" smtClean="0">
              <a:solidFill>
                <a:schemeClr val="tx2"/>
              </a:solidFill>
              <a:latin typeface="华文仿宋" pitchFamily="2" charset="-122"/>
              <a:ea typeface="华文仿宋" pitchFamily="2" charset="-122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9549" y="5032871"/>
            <a:ext cx="1324165" cy="1048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193147" y="4982500"/>
            <a:ext cx="4804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zh-CN" altLang="zh-CN" sz="160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不能超过欲投稿期刊限制的长度</a:t>
            </a:r>
            <a:r>
              <a:rPr lang="en-US" altLang="zh-CN" sz="160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(</a:t>
            </a:r>
            <a:r>
              <a:rPr lang="zh-CN" altLang="zh-CN" sz="160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通常是</a:t>
            </a:r>
            <a:r>
              <a:rPr lang="en-US" altLang="zh-CN" sz="160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250</a:t>
            </a:r>
            <a:r>
              <a:rPr lang="zh-CN" altLang="zh-CN" sz="160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个字</a:t>
            </a:r>
            <a:r>
              <a:rPr lang="en-US" altLang="zh-CN" sz="160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);</a:t>
            </a:r>
          </a:p>
          <a:p>
            <a:pPr lvl="0">
              <a:buFont typeface="Wingdings" pitchFamily="2" charset="2"/>
              <a:buChar char="Ø"/>
            </a:pPr>
            <a:r>
              <a:rPr lang="zh-CN" altLang="zh-CN" sz="160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决不能出现论文正文中没有的信息或结论</a:t>
            </a:r>
            <a:r>
              <a:rPr lang="en-US" altLang="zh-CN" sz="160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;</a:t>
            </a:r>
            <a:endParaRPr lang="zh-CN" altLang="zh-CN" sz="1600" dirty="0" smtClean="0">
              <a:solidFill>
                <a:schemeClr val="accent1">
                  <a:lumMod val="75000"/>
                </a:schemeClr>
              </a:solidFill>
              <a:latin typeface="华文仿宋" pitchFamily="2" charset="-122"/>
              <a:ea typeface="华文仿宋" pitchFamily="2" charset="-122"/>
            </a:endParaRPr>
          </a:p>
          <a:p>
            <a:pPr lvl="0">
              <a:buFont typeface="Wingdings" pitchFamily="2" charset="2"/>
              <a:buChar char="Ø"/>
            </a:pPr>
            <a:r>
              <a:rPr lang="zh-CN" altLang="en-US" sz="160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一般</a:t>
            </a:r>
            <a:r>
              <a:rPr lang="zh-CN" altLang="zh-CN" sz="160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不应该引用参考文献</a:t>
            </a:r>
            <a:r>
              <a:rPr lang="en-US" altLang="zh-CN" sz="160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;</a:t>
            </a:r>
            <a:endParaRPr lang="zh-CN" altLang="zh-CN" sz="1600" dirty="0" smtClean="0">
              <a:solidFill>
                <a:schemeClr val="accent1">
                  <a:lumMod val="75000"/>
                </a:schemeClr>
              </a:solidFill>
              <a:latin typeface="华文仿宋" pitchFamily="2" charset="-122"/>
              <a:ea typeface="华文仿宋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zh-CN" sz="160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不应该出现表格和图片</a:t>
            </a:r>
            <a:endParaRPr lang="zh-CN" altLang="en-US" sz="1600" dirty="0" smtClean="0">
              <a:solidFill>
                <a:schemeClr val="accent1">
                  <a:lumMod val="75000"/>
                </a:schemeClr>
              </a:solidFill>
              <a:latin typeface="华文仿宋" pitchFamily="2" charset="-122"/>
              <a:ea typeface="华文仿宋" pitchFamily="2" charset="-122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70" y="58061"/>
            <a:ext cx="1064519" cy="123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8" grpId="0"/>
      <p:bldP spid="24" grpId="0"/>
      <p:bldP spid="25" grpId="0"/>
      <p:bldP spid="26" grpId="0"/>
      <p:bldP spid="27" grpId="0"/>
      <p:bldP spid="28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600075" y="-29028"/>
            <a:ext cx="8311697" cy="7039430"/>
            <a:chOff x="600075" y="-29028"/>
            <a:chExt cx="8311697" cy="703943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0075" y="13155"/>
              <a:ext cx="8297182" cy="6983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653144" y="-29028"/>
              <a:ext cx="8258628" cy="7039430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01995" y="306197"/>
            <a:ext cx="4313092" cy="40011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清华大学投稿主要方向</a:t>
            </a:r>
            <a:endParaRPr lang="zh-CN" altLang="en-US" sz="2000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34" y="361273"/>
            <a:ext cx="4554310" cy="836612"/>
          </a:xfrm>
        </p:spPr>
        <p:txBody>
          <a:bodyPr/>
          <a:lstStyle/>
          <a:p>
            <a:r>
              <a:rPr lang="en-US" altLang="zh-CN" b="1" dirty="0" smtClean="0"/>
              <a:t>How</a:t>
            </a:r>
            <a:r>
              <a:rPr lang="zh-CN" altLang="en-US" b="1" dirty="0" smtClean="0"/>
              <a:t>：如何写好科技论文？</a:t>
            </a:r>
            <a:endParaRPr lang="zh-CN" altLang="en-US" b="1" dirty="0"/>
          </a:p>
        </p:txBody>
      </p:sp>
      <p:grpSp>
        <p:nvGrpSpPr>
          <p:cNvPr id="3" name="Group 14"/>
          <p:cNvGrpSpPr/>
          <p:nvPr/>
        </p:nvGrpSpPr>
        <p:grpSpPr>
          <a:xfrm>
            <a:off x="123374" y="122466"/>
            <a:ext cx="2184399" cy="1805940"/>
            <a:chOff x="217714" y="195036"/>
            <a:chExt cx="2730499" cy="2257425"/>
          </a:xfrm>
        </p:grpSpPr>
        <p:grpSp>
          <p:nvGrpSpPr>
            <p:cNvPr id="5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6" name="Pie 5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" name="Pie 6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8540" y="268516"/>
              <a:ext cx="1611083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714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262" y="751121"/>
              <a:ext cx="1416951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Subscribe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228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74064" y="1640117"/>
            <a:ext cx="25971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Authors &amp; Addresses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Abstract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Words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Materials &amp;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Acknowledgement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</a:p>
          <a:p>
            <a:endParaRPr lang="en-US" altLang="zh-CN" sz="20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sz="20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8978" y="2989943"/>
            <a:ext cx="6995886" cy="464441"/>
          </a:xfrm>
          <a:prstGeom prst="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Left Bracket 23"/>
          <p:cNvSpPr/>
          <p:nvPr/>
        </p:nvSpPr>
        <p:spPr>
          <a:xfrm>
            <a:off x="870864" y="3643086"/>
            <a:ext cx="174171" cy="1872343"/>
          </a:xfrm>
          <a:prstGeom prst="leftBracke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-29025" y="407851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</a:rPr>
              <a:t>IMRAD</a:t>
            </a:r>
            <a:endParaRPr lang="zh-CN" altLang="en-US" dirty="0">
              <a:solidFill>
                <a:schemeClr val="tx2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612572" y="2598060"/>
            <a:ext cx="6468910" cy="1262743"/>
            <a:chOff x="2612572" y="2598060"/>
            <a:chExt cx="6468910" cy="1262743"/>
          </a:xfrm>
        </p:grpSpPr>
        <p:sp>
          <p:nvSpPr>
            <p:cNvPr id="17" name="TextBox 16"/>
            <p:cNvSpPr txBox="1"/>
            <p:nvPr/>
          </p:nvSpPr>
          <p:spPr>
            <a:xfrm>
              <a:off x="2657929" y="2656114"/>
              <a:ext cx="6423553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  <a:buFont typeface="Wingdings" pitchFamily="2" charset="2"/>
                <a:buChar char="Ø"/>
              </a:pPr>
              <a:r>
                <a:rPr lang="en-US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 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一篇论文的关键词一般可选取</a:t>
              </a:r>
              <a:r>
                <a:rPr lang="en-US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3~8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个关键词，刊物不同数量会有差别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  <a:buFont typeface="Wingdings" pitchFamily="2" charset="2"/>
                <a:buChar char="Ø"/>
              </a:pPr>
              <a:r>
                <a:rPr lang="en-US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 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通常是名词或名词性词组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  <a:buFont typeface="Wingdings" pitchFamily="2" charset="2"/>
                <a:buChar char="Ø"/>
              </a:pPr>
              <a:r>
                <a:rPr lang="en-US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 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可直接从文章的题名、摘要、层次标题或文章其它内容中抽出来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12572" y="2598060"/>
              <a:ext cx="6458857" cy="1262743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34" y="361273"/>
            <a:ext cx="4554310" cy="836612"/>
          </a:xfrm>
        </p:spPr>
        <p:txBody>
          <a:bodyPr/>
          <a:lstStyle/>
          <a:p>
            <a:r>
              <a:rPr lang="en-US" altLang="zh-CN" b="1" dirty="0" smtClean="0"/>
              <a:t>How</a:t>
            </a:r>
            <a:r>
              <a:rPr lang="zh-CN" altLang="en-US" b="1" dirty="0" smtClean="0"/>
              <a:t>：如何写好科技论文？</a:t>
            </a:r>
            <a:endParaRPr lang="zh-CN" altLang="en-US" b="1" dirty="0"/>
          </a:p>
        </p:txBody>
      </p:sp>
      <p:grpSp>
        <p:nvGrpSpPr>
          <p:cNvPr id="3" name="Group 14"/>
          <p:cNvGrpSpPr/>
          <p:nvPr/>
        </p:nvGrpSpPr>
        <p:grpSpPr>
          <a:xfrm>
            <a:off x="123374" y="122466"/>
            <a:ext cx="2184399" cy="1805940"/>
            <a:chOff x="217714" y="195036"/>
            <a:chExt cx="2730499" cy="2257425"/>
          </a:xfrm>
        </p:grpSpPr>
        <p:grpSp>
          <p:nvGrpSpPr>
            <p:cNvPr id="5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6" name="Pie 5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" name="Pie 6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8540" y="268516"/>
              <a:ext cx="1611083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714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262" y="751121"/>
              <a:ext cx="1416951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Subscribe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228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74064" y="1640117"/>
            <a:ext cx="25971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Authors &amp; Addresses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Abstract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Words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Materials &amp;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Acknowledgement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</a:p>
          <a:p>
            <a:endParaRPr lang="en-US" altLang="zh-CN" sz="20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sz="20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8978" y="3425371"/>
            <a:ext cx="6995886" cy="537003"/>
          </a:xfrm>
          <a:prstGeom prst="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Left Bracket 23"/>
          <p:cNvSpPr/>
          <p:nvPr/>
        </p:nvSpPr>
        <p:spPr>
          <a:xfrm>
            <a:off x="870864" y="3643086"/>
            <a:ext cx="174171" cy="1872343"/>
          </a:xfrm>
          <a:prstGeom prst="leftBracke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-29025" y="407851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</a:rPr>
              <a:t>IMRAD</a:t>
            </a:r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6879771" y="4688115"/>
            <a:ext cx="1436916" cy="13062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Pie 50"/>
          <p:cNvSpPr/>
          <p:nvPr/>
        </p:nvSpPr>
        <p:spPr>
          <a:xfrm rot="18603364">
            <a:off x="52193" y="2049345"/>
            <a:ext cx="6309360" cy="6309360"/>
          </a:xfrm>
          <a:prstGeom prst="pie">
            <a:avLst>
              <a:gd name="adj1" fmla="val 17053944"/>
              <a:gd name="adj2" fmla="val 18565441"/>
            </a:avLst>
          </a:prstGeom>
          <a:solidFill>
            <a:srgbClr val="FFFF00">
              <a:alpha val="99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375787"/>
            <a:ext cx="7369175" cy="836612"/>
          </a:xfrm>
        </p:spPr>
        <p:txBody>
          <a:bodyPr/>
          <a:lstStyle/>
          <a:p>
            <a:r>
              <a:rPr lang="en-US" altLang="zh-CN" b="1" dirty="0" smtClean="0"/>
              <a:t>Introduction</a:t>
            </a:r>
            <a:endParaRPr lang="zh-CN" altLang="en-US" b="1" dirty="0"/>
          </a:p>
        </p:txBody>
      </p:sp>
      <p:sp>
        <p:nvSpPr>
          <p:cNvPr id="4" name="TextBox 3"/>
          <p:cNvSpPr txBox="1"/>
          <p:nvPr/>
        </p:nvSpPr>
        <p:spPr>
          <a:xfrm rot="3882894">
            <a:off x="1305133" y="2930467"/>
            <a:ext cx="1973369" cy="743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相关工作</a:t>
            </a:r>
            <a:endParaRPr lang="en-US" altLang="zh-CN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Related Work</a:t>
            </a:r>
            <a:endParaRPr lang="zh-CN" altLang="zh-CN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 rot="17832588">
            <a:off x="3314762" y="3041019"/>
            <a:ext cx="197286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</a:rPr>
              <a:t>Results</a:t>
            </a:r>
            <a:r>
              <a:rPr lang="zh-CN" altLang="zh-CN" b="1" dirty="0" smtClean="0">
                <a:solidFill>
                  <a:schemeClr val="accent2">
                    <a:lumMod val="75000"/>
                  </a:schemeClr>
                </a:solidFill>
              </a:rPr>
              <a:t>：结果</a:t>
            </a:r>
            <a:endParaRPr lang="en-US" altLang="zh-CN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1802110" y="3032226"/>
            <a:ext cx="2793201" cy="743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</a:rPr>
              <a:t>Materials &amp; Methods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zh-CN" altLang="zh-CN" b="1" dirty="0" smtClean="0">
                <a:solidFill>
                  <a:schemeClr val="accent2">
                    <a:lumMod val="75000"/>
                  </a:schemeClr>
                </a:solidFill>
              </a:rPr>
              <a:t>材料与方法</a:t>
            </a:r>
          </a:p>
        </p:txBody>
      </p:sp>
      <p:sp>
        <p:nvSpPr>
          <p:cNvPr id="12" name="TextBox 11"/>
          <p:cNvSpPr txBox="1"/>
          <p:nvPr/>
        </p:nvSpPr>
        <p:spPr>
          <a:xfrm rot="2487721">
            <a:off x="709146" y="3640168"/>
            <a:ext cx="2024813" cy="831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zh-CN" altLang="en-US" b="1" dirty="0" smtClean="0">
                <a:solidFill>
                  <a:schemeClr val="accent2">
                    <a:lumMod val="75000"/>
                  </a:schemeClr>
                </a:solidFill>
              </a:rPr>
              <a:t>解释</a:t>
            </a:r>
            <a:r>
              <a:rPr lang="zh-CN" altLang="zh-CN" b="1" dirty="0" smtClean="0">
                <a:solidFill>
                  <a:schemeClr val="accent2">
                    <a:lumMod val="75000"/>
                  </a:schemeClr>
                </a:solidFill>
              </a:rPr>
              <a:t>研究问题</a:t>
            </a:r>
            <a:endParaRPr lang="en-US" altLang="zh-CN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zh-CN" altLang="en-US" b="1" dirty="0" smtClean="0">
                <a:solidFill>
                  <a:schemeClr val="accent2">
                    <a:lumMod val="75000"/>
                  </a:schemeClr>
                </a:solidFill>
              </a:rPr>
              <a:t>（</a:t>
            </a:r>
            <a:r>
              <a:rPr lang="zh-CN" altLang="zh-CN" b="1" dirty="0" smtClean="0">
                <a:solidFill>
                  <a:schemeClr val="accent2">
                    <a:lumMod val="75000"/>
                  </a:schemeClr>
                </a:solidFill>
              </a:rPr>
              <a:t>性质和范围</a:t>
            </a:r>
            <a:r>
              <a:rPr lang="zh-CN" altLang="en-US" b="1" dirty="0" smtClean="0">
                <a:solidFill>
                  <a:schemeClr val="accent2">
                    <a:lumMod val="75000"/>
                  </a:schemeClr>
                </a:solidFill>
              </a:rPr>
              <a:t>）</a:t>
            </a:r>
            <a:endParaRPr lang="zh-CN" altLang="zh-CN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72598" y="2061042"/>
            <a:ext cx="6309360" cy="6309360"/>
            <a:chOff x="551560" y="1988472"/>
            <a:chExt cx="5486400" cy="5486400"/>
          </a:xfrm>
        </p:grpSpPr>
        <p:grpSp>
          <p:nvGrpSpPr>
            <p:cNvPr id="5" name="Group 4"/>
            <p:cNvGrpSpPr/>
            <p:nvPr/>
          </p:nvGrpSpPr>
          <p:grpSpPr>
            <a:xfrm>
              <a:off x="551560" y="1988472"/>
              <a:ext cx="5486400" cy="5486400"/>
              <a:chOff x="1407886" y="2728687"/>
              <a:chExt cx="5486400" cy="5486400"/>
            </a:xfrm>
          </p:grpSpPr>
          <p:sp>
            <p:nvSpPr>
              <p:cNvPr id="6" name="Pie 5"/>
              <p:cNvSpPr/>
              <p:nvPr/>
            </p:nvSpPr>
            <p:spPr>
              <a:xfrm>
                <a:off x="1407886" y="2728687"/>
                <a:ext cx="5486400" cy="5486400"/>
              </a:xfrm>
              <a:prstGeom prst="pie">
                <a:avLst>
                  <a:gd name="adj1" fmla="val 12289770"/>
                  <a:gd name="adj2" fmla="val 20257376"/>
                </a:avLst>
              </a:pr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 flipH="1" flipV="1">
                <a:off x="2564868" y="3238747"/>
                <a:ext cx="1578544" cy="2221887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4157667" y="2803318"/>
                <a:ext cx="646547" cy="2659272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7"/>
            <p:cNvCxnSpPr/>
            <p:nvPr/>
          </p:nvCxnSpPr>
          <p:spPr>
            <a:xfrm flipH="1" flipV="1">
              <a:off x="2766471" y="2032548"/>
              <a:ext cx="528273" cy="271362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3338286" y="2610500"/>
              <a:ext cx="1729276" cy="207761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 rot="19438826">
            <a:off x="4033837" y="3613778"/>
            <a:ext cx="1768593" cy="743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</a:rPr>
              <a:t>Discussion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 smtClean="0">
                <a:solidFill>
                  <a:schemeClr val="accent2">
                    <a:lumMod val="75000"/>
                  </a:schemeClr>
                </a:solidFill>
              </a:rPr>
              <a:t>讨论或结论</a:t>
            </a:r>
            <a:endParaRPr lang="en-US" altLang="zh-CN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878286" y="2090058"/>
            <a:ext cx="345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Related work: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zh-CN" altLang="en-US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 查阅已有的文献综述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;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zh-CN" altLang="en-US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 再身体力行了解研究背景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华文仿宋" pitchFamily="2" charset="-122"/>
              <a:ea typeface="华文仿宋" pitchFamily="2" charset="-122"/>
            </a:endParaRPr>
          </a:p>
        </p:txBody>
      </p:sp>
      <p:sp>
        <p:nvSpPr>
          <p:cNvPr id="50" name="Pie 49"/>
          <p:cNvSpPr/>
          <p:nvPr/>
        </p:nvSpPr>
        <p:spPr>
          <a:xfrm>
            <a:off x="50827" y="2053785"/>
            <a:ext cx="6309360" cy="6309360"/>
          </a:xfrm>
          <a:prstGeom prst="pie">
            <a:avLst>
              <a:gd name="adj1" fmla="val 17053944"/>
              <a:gd name="adj2" fmla="val 20268034"/>
            </a:avLst>
          </a:prstGeom>
          <a:solidFill>
            <a:schemeClr val="tx2">
              <a:lumMod val="20000"/>
              <a:lumOff val="80000"/>
              <a:alpha val="71000"/>
            </a:schemeClr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7039411" y="4775203"/>
            <a:ext cx="1097280" cy="10972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8" name="Oval 57"/>
          <p:cNvSpPr/>
          <p:nvPr/>
        </p:nvSpPr>
        <p:spPr>
          <a:xfrm>
            <a:off x="7284720" y="5014689"/>
            <a:ext cx="640080" cy="640080"/>
          </a:xfrm>
          <a:prstGeom prst="ellips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TextBox 58"/>
          <p:cNvSpPr txBox="1"/>
          <p:nvPr/>
        </p:nvSpPr>
        <p:spPr>
          <a:xfrm>
            <a:off x="7271641" y="5036462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</a:rPr>
              <a:t>do/</a:t>
            </a:r>
          </a:p>
          <a:p>
            <a:pPr algn="ctr"/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</a:rPr>
              <a:t>does</a:t>
            </a:r>
          </a:p>
        </p:txBody>
      </p:sp>
      <p:cxnSp>
        <p:nvCxnSpPr>
          <p:cNvPr id="63" name="Straight Connector 62"/>
          <p:cNvCxnSpPr/>
          <p:nvPr/>
        </p:nvCxnSpPr>
        <p:spPr>
          <a:xfrm flipH="1">
            <a:off x="7242629" y="5573490"/>
            <a:ext cx="232211" cy="4209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endCxn id="79" idx="2"/>
          </p:cNvCxnSpPr>
          <p:nvPr/>
        </p:nvCxnSpPr>
        <p:spPr>
          <a:xfrm>
            <a:off x="7588307" y="5563180"/>
            <a:ext cx="9922" cy="4312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736098" y="5558975"/>
            <a:ext cx="246759" cy="4209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7032170" y="6012545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现在时写作</a:t>
            </a:r>
            <a:endParaRPr lang="zh-CN" altLang="zh-CN" sz="1400" b="1" dirty="0" smtClean="0">
              <a:solidFill>
                <a:schemeClr val="tx2"/>
              </a:solidFill>
              <a:latin typeface="华文仿宋" pitchFamily="2" charset="-122"/>
              <a:ea typeface="华文仿宋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51" grpId="0" animBg="1"/>
      <p:bldP spid="4" grpId="0"/>
      <p:bldP spid="10" grpId="0"/>
      <p:bldP spid="11" grpId="0"/>
      <p:bldP spid="12" grpId="0"/>
      <p:bldP spid="34" grpId="0"/>
      <p:bldP spid="52" grpId="0"/>
      <p:bldP spid="50" grpId="0" animBg="1"/>
      <p:bldP spid="57" grpId="0" animBg="1"/>
      <p:bldP spid="58" grpId="0" animBg="1"/>
      <p:bldP spid="59" grpId="0"/>
      <p:bldP spid="8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03025" cy="1322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22254" y="375809"/>
            <a:ext cx="4362318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查阅已有的文献综述</a:t>
            </a:r>
          </a:p>
        </p:txBody>
      </p:sp>
      <p:sp>
        <p:nvSpPr>
          <p:cNvPr id="6" name="矩形 11"/>
          <p:cNvSpPr/>
          <p:nvPr/>
        </p:nvSpPr>
        <p:spPr>
          <a:xfrm>
            <a:off x="251791" y="4240696"/>
            <a:ext cx="1484244" cy="94090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8"/>
          <p:cNvSpPr/>
          <p:nvPr/>
        </p:nvSpPr>
        <p:spPr>
          <a:xfrm>
            <a:off x="286592" y="4687843"/>
            <a:ext cx="130629" cy="1306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11"/>
          <p:cNvSpPr/>
          <p:nvPr/>
        </p:nvSpPr>
        <p:spPr>
          <a:xfrm>
            <a:off x="317105" y="1436913"/>
            <a:ext cx="2585752" cy="107405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03026" cy="1321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1988774" y="2808771"/>
            <a:ext cx="6572130" cy="834761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822254" y="477407"/>
            <a:ext cx="4362318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相应的文献综述列表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1299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圆角矩形 17"/>
          <p:cNvSpPr>
            <a:spLocks noChangeArrowheads="1"/>
          </p:cNvSpPr>
          <p:nvPr/>
        </p:nvSpPr>
        <p:spPr bwMode="auto">
          <a:xfrm>
            <a:off x="8070574" y="2445026"/>
            <a:ext cx="874643" cy="178904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2152694" y="431641"/>
            <a:ext cx="5365695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身体力行课题的研究背景信息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738" y="4773940"/>
            <a:ext cx="5327237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zh-CN" altLang="en-US" dirty="0" smtClean="0">
                <a:latin typeface="华文仿宋" pitchFamily="2" charset="-122"/>
                <a:ea typeface="华文仿宋" pitchFamily="2" charset="-122"/>
              </a:rPr>
              <a:t> 课题的整体发展趋势；</a:t>
            </a:r>
            <a:endParaRPr lang="en-US" altLang="zh-CN" dirty="0" smtClean="0">
              <a:latin typeface="华文仿宋" pitchFamily="2" charset="-122"/>
              <a:ea typeface="华文仿宋" pitchFamily="2" charset="-122"/>
            </a:endParaRPr>
          </a:p>
          <a:p>
            <a:pPr eaLnBrk="0" hangingPunct="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zh-CN" altLang="en-US" dirty="0" smtClean="0">
                <a:latin typeface="华文仿宋" pitchFamily="2" charset="-122"/>
                <a:ea typeface="华文仿宋" pitchFamily="2" charset="-122"/>
              </a:rPr>
              <a:t> 核心的人、机构和国家等；</a:t>
            </a:r>
            <a:endParaRPr lang="en-US" altLang="zh-CN" dirty="0" smtClean="0">
              <a:latin typeface="华文仿宋" pitchFamily="2" charset="-122"/>
              <a:ea typeface="华文仿宋" pitchFamily="2" charset="-122"/>
            </a:endParaRPr>
          </a:p>
          <a:p>
            <a:pPr eaLnBrk="0" hangingPunct="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zh-CN" altLang="en-US" dirty="0" smtClean="0">
                <a:latin typeface="华文仿宋" pitchFamily="2" charset="-122"/>
                <a:ea typeface="华文仿宋" pitchFamily="2" charset="-122"/>
              </a:rPr>
              <a:t> 各国的发展状况，比如我国的研究状况等</a:t>
            </a:r>
            <a:endParaRPr lang="en-US" altLang="zh-CN" dirty="0" smtClean="0">
              <a:latin typeface="华文仿宋" pitchFamily="2" charset="-122"/>
              <a:ea typeface="华文仿宋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1789"/>
            <a:ext cx="10502341" cy="579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18129" y="4296862"/>
            <a:ext cx="6702289" cy="18210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zh-CN" altLang="en-US" sz="2000" b="1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强大的分析功能</a:t>
            </a:r>
            <a:r>
              <a:rPr lang="en-US" altLang="zh-CN" sz="2000" b="1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(16</a:t>
            </a:r>
            <a:r>
              <a:rPr lang="zh-CN" altLang="en-US" sz="2000" b="1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个分析入口</a:t>
            </a:r>
            <a:r>
              <a:rPr lang="en-US" altLang="zh-CN" sz="2000" b="1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)</a:t>
            </a:r>
            <a:r>
              <a:rPr lang="zh-CN" altLang="en-US" sz="2000" b="1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：</a:t>
            </a:r>
            <a:endParaRPr lang="en-US" altLang="zh-CN" sz="2000" b="1" dirty="0" smtClean="0">
              <a:solidFill>
                <a:schemeClr val="bg1"/>
              </a:solidFill>
              <a:latin typeface="华文仿宋" pitchFamily="2" charset="-122"/>
              <a:ea typeface="华文仿宋" pitchFamily="2" charset="-122"/>
            </a:endParaRPr>
          </a:p>
          <a:p>
            <a:pPr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▪作者            ▪出版年            ▪来源期刊           ▪文献类型   </a:t>
            </a:r>
            <a:endParaRPr lang="en-US" altLang="zh-CN" sz="2000" dirty="0" smtClean="0">
              <a:solidFill>
                <a:schemeClr val="bg1"/>
              </a:solidFill>
              <a:latin typeface="华文仿宋" pitchFamily="2" charset="-122"/>
              <a:ea typeface="华文仿宋" pitchFamily="2" charset="-122"/>
            </a:endParaRPr>
          </a:p>
          <a:p>
            <a:pPr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▪会议名称    ▪国家</a:t>
            </a:r>
            <a:r>
              <a:rPr lang="en-US" altLang="zh-CN" sz="2000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/</a:t>
            </a:r>
            <a:r>
              <a:rPr lang="zh-CN" altLang="en-US" sz="2000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地区      ▪基金资助机构   ▪授权号    </a:t>
            </a:r>
            <a:endParaRPr lang="en-US" altLang="zh-CN" sz="2000" dirty="0" smtClean="0">
              <a:solidFill>
                <a:schemeClr val="bg1"/>
              </a:solidFill>
              <a:latin typeface="华文仿宋" pitchFamily="2" charset="-122"/>
              <a:ea typeface="华文仿宋" pitchFamily="2" charset="-122"/>
            </a:endParaRPr>
          </a:p>
          <a:p>
            <a:pPr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▪团体作者    ▪组织                ▪组织 扩展          ▪ </a:t>
            </a:r>
            <a:r>
              <a:rPr lang="en-US" altLang="zh-CN" sz="2000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WOS</a:t>
            </a:r>
            <a:r>
              <a:rPr lang="zh-CN" altLang="en-US" sz="2000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学科类别     </a:t>
            </a:r>
            <a:endParaRPr lang="en-US" altLang="zh-CN" sz="2000" dirty="0" smtClean="0">
              <a:solidFill>
                <a:schemeClr val="bg1"/>
              </a:solidFill>
              <a:latin typeface="华文仿宋" pitchFamily="2" charset="-122"/>
              <a:ea typeface="华文仿宋" pitchFamily="2" charset="-122"/>
            </a:endParaRPr>
          </a:p>
          <a:p>
            <a:pPr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▪语种   </a:t>
            </a:r>
            <a:r>
              <a:rPr lang="en-US" altLang="zh-CN" sz="2000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         </a:t>
            </a:r>
            <a:r>
              <a:rPr lang="zh-CN" altLang="en-US" sz="2000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▪编者                ▪丛书名称           ▪研究方向</a:t>
            </a:r>
            <a:endParaRPr lang="en-US" altLang="zh-CN" sz="2000" dirty="0" smtClean="0">
              <a:solidFill>
                <a:schemeClr val="bg1"/>
              </a:solidFill>
              <a:latin typeface="华文仿宋" pitchFamily="2" charset="-122"/>
              <a:ea typeface="华文仿宋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2753" y="371852"/>
            <a:ext cx="5292691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“分析检索结果”页面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278" y="0"/>
            <a:ext cx="5972175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23119" y="67051"/>
            <a:ext cx="5292691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选择“出版年”分析</a:t>
            </a:r>
            <a:r>
              <a:rPr lang="zh-CN" altLang="zh-CN" sz="2400" b="1" dirty="0" smtClean="0">
                <a:solidFill>
                  <a:schemeClr val="bg1"/>
                </a:solidFill>
              </a:rPr>
              <a:t>整体发展趋势</a:t>
            </a:r>
            <a:endParaRPr lang="zh-CN" alt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946" y="927653"/>
            <a:ext cx="2743054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 smtClean="0">
                <a:latin typeface="Impact" pitchFamily="34" charset="0"/>
              </a:rPr>
              <a:t>保存至本地，用</a:t>
            </a:r>
            <a:r>
              <a:rPr lang="en-US" altLang="zh-CN" dirty="0" smtClean="0"/>
              <a:t>Excel</a:t>
            </a:r>
            <a:r>
              <a:rPr lang="zh-CN" altLang="en-US" b="1" dirty="0" smtClean="0">
                <a:latin typeface="Impact" pitchFamily="34" charset="0"/>
              </a:rPr>
              <a:t>打开</a:t>
            </a:r>
            <a:r>
              <a:rPr lang="en-US" altLang="zh-CN" b="1" dirty="0" smtClean="0"/>
              <a:t>.txt</a:t>
            </a:r>
            <a:r>
              <a:rPr lang="zh-CN" altLang="en-US" b="1" dirty="0" smtClean="0">
                <a:latin typeface="Impact" pitchFamily="34" charset="0"/>
              </a:rPr>
              <a:t>文档并作图</a:t>
            </a:r>
            <a:endParaRPr lang="zh-CN" altLang="en-US" b="1" dirty="0">
              <a:latin typeface="Impact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4317" y="1903136"/>
            <a:ext cx="6414650" cy="427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6861" y="0"/>
            <a:ext cx="6124575" cy="770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671929" y="1285463"/>
            <a:ext cx="3087610" cy="1077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/>
                </a:solidFill>
              </a:rPr>
              <a:t>都有为：院士，南京大学教授，磁学与磁性材料专家。发表</a:t>
            </a:r>
            <a:r>
              <a:rPr lang="en-US" altLang="zh-CN" sz="1600" dirty="0" smtClean="0">
                <a:solidFill>
                  <a:schemeClr val="tx1"/>
                </a:solidFill>
              </a:rPr>
              <a:t>SCI</a:t>
            </a:r>
            <a:r>
              <a:rPr lang="zh-CN" altLang="en-US" sz="1600" dirty="0" smtClean="0">
                <a:solidFill>
                  <a:schemeClr val="tx1"/>
                </a:solidFill>
              </a:rPr>
              <a:t>论文</a:t>
            </a:r>
            <a:r>
              <a:rPr lang="en-US" altLang="zh-CN" sz="1600" dirty="0" smtClean="0">
                <a:solidFill>
                  <a:schemeClr val="tx1"/>
                </a:solidFill>
              </a:rPr>
              <a:t>600</a:t>
            </a:r>
            <a:r>
              <a:rPr lang="zh-CN" altLang="en-US" sz="1600" dirty="0" smtClean="0">
                <a:solidFill>
                  <a:schemeClr val="tx1"/>
                </a:solidFill>
              </a:rPr>
              <a:t>余篇，获中国发明专利</a:t>
            </a:r>
            <a:r>
              <a:rPr lang="en-US" altLang="zh-CN" sz="1600" dirty="0" smtClean="0">
                <a:solidFill>
                  <a:schemeClr val="tx1"/>
                </a:solidFill>
              </a:rPr>
              <a:t>19</a:t>
            </a:r>
            <a:r>
              <a:rPr lang="zh-CN" altLang="en-US" sz="1600" dirty="0" smtClean="0">
                <a:solidFill>
                  <a:schemeClr val="tx1"/>
                </a:solidFill>
              </a:rPr>
              <a:t>项，实用新型</a:t>
            </a:r>
            <a:r>
              <a:rPr lang="en-US" altLang="zh-CN" sz="1600" dirty="0" smtClean="0">
                <a:solidFill>
                  <a:schemeClr val="tx1"/>
                </a:solidFill>
              </a:rPr>
              <a:t>1</a:t>
            </a:r>
            <a:r>
              <a:rPr lang="zh-CN" altLang="en-US" sz="1600" dirty="0" smtClean="0">
                <a:solidFill>
                  <a:schemeClr val="tx1"/>
                </a:solidFill>
              </a:rPr>
              <a:t>项。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119" y="67051"/>
            <a:ext cx="5292691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作者分析</a:t>
            </a:r>
          </a:p>
        </p:txBody>
      </p:sp>
      <p:cxnSp>
        <p:nvCxnSpPr>
          <p:cNvPr id="19" name="Elbow Connector 18"/>
          <p:cNvCxnSpPr>
            <a:endCxn id="13" idx="1"/>
          </p:cNvCxnSpPr>
          <p:nvPr/>
        </p:nvCxnSpPr>
        <p:spPr>
          <a:xfrm>
            <a:off x="4850295" y="1179443"/>
            <a:ext cx="821634" cy="644629"/>
          </a:xfrm>
          <a:prstGeom prst="bentConnector3">
            <a:avLst>
              <a:gd name="adj1" fmla="val 50000"/>
            </a:avLst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59736" y="4364521"/>
            <a:ext cx="5416077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zh-CN" altLang="en-US" b="1" dirty="0" smtClean="0">
                <a:latin typeface="华文仿宋" pitchFamily="2" charset="-122"/>
                <a:ea typeface="华文仿宋" pitchFamily="2" charset="-122"/>
              </a:rPr>
              <a:t>“作者”的作用：</a:t>
            </a:r>
            <a:r>
              <a:rPr lang="en-US" altLang="zh-CN" b="1" dirty="0" smtClean="0">
                <a:latin typeface="华文仿宋" pitchFamily="2" charset="-122"/>
                <a:ea typeface="华文仿宋" pitchFamily="2" charset="-122"/>
              </a:rPr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en-US" altLang="zh-CN" b="1" dirty="0" smtClean="0"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zh-CN" dirty="0" smtClean="0">
                <a:latin typeface="华文仿宋" pitchFamily="2" charset="-122"/>
                <a:ea typeface="华文仿宋" pitchFamily="2" charset="-122"/>
              </a:rPr>
              <a:t>发现该领域的高产出研究人员</a:t>
            </a:r>
          </a:p>
          <a:p>
            <a:pPr lvl="0">
              <a:buFont typeface="Arial" pitchFamily="34" charset="0"/>
              <a:buChar char="•"/>
            </a:pPr>
            <a:r>
              <a:rPr lang="en-US" altLang="zh-CN" dirty="0" smtClean="0"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zh-CN" dirty="0" smtClean="0">
                <a:latin typeface="华文仿宋" pitchFamily="2" charset="-122"/>
                <a:ea typeface="华文仿宋" pitchFamily="2" charset="-122"/>
              </a:rPr>
              <a:t>选择导师或潜在的合作者 </a:t>
            </a:r>
          </a:p>
          <a:p>
            <a:pPr lvl="0">
              <a:buFont typeface="Arial" pitchFamily="34" charset="0"/>
              <a:buChar char="•"/>
            </a:pPr>
            <a:r>
              <a:rPr lang="en-US" altLang="zh-CN" dirty="0" smtClean="0"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zh-CN" dirty="0" smtClean="0">
                <a:latin typeface="华文仿宋" pitchFamily="2" charset="-122"/>
                <a:ea typeface="华文仿宋" pitchFamily="2" charset="-122"/>
              </a:rPr>
              <a:t>有利于机构的人才招聘</a:t>
            </a:r>
          </a:p>
          <a:p>
            <a:pPr lvl="0">
              <a:buFont typeface="Arial" pitchFamily="34" charset="0"/>
              <a:buChar char="•"/>
            </a:pPr>
            <a:r>
              <a:rPr lang="en-US" altLang="zh-CN" dirty="0" smtClean="0"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zh-CN" dirty="0" smtClean="0">
                <a:latin typeface="华文仿宋" pitchFamily="2" charset="-122"/>
                <a:ea typeface="华文仿宋" pitchFamily="2" charset="-122"/>
              </a:rPr>
              <a:t>选择同行评审专家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148" y="370270"/>
            <a:ext cx="7117660" cy="704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47197" y="0"/>
            <a:ext cx="5292691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组织分析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4748" y="4558748"/>
            <a:ext cx="5416077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zh-CN" b="1" dirty="0" smtClean="0">
                <a:latin typeface="华文仿宋" pitchFamily="2" charset="-122"/>
                <a:ea typeface="华文仿宋" pitchFamily="2" charset="-122"/>
              </a:rPr>
              <a:t>对机构分析的作用</a:t>
            </a:r>
            <a:r>
              <a:rPr lang="zh-CN" altLang="en-US" b="1" dirty="0" smtClean="0">
                <a:latin typeface="华文仿宋" pitchFamily="2" charset="-122"/>
                <a:ea typeface="华文仿宋" pitchFamily="2" charset="-122"/>
              </a:rPr>
              <a:t>：</a:t>
            </a:r>
            <a:endParaRPr lang="zh-CN" altLang="zh-CN" b="1" dirty="0" smtClean="0">
              <a:latin typeface="华文仿宋" pitchFamily="2" charset="-122"/>
              <a:ea typeface="华文仿宋" pitchFamily="2" charset="-122"/>
            </a:endParaRPr>
          </a:p>
          <a:p>
            <a:pPr lvl="0">
              <a:buFont typeface="Arial" pitchFamily="34" charset="0"/>
              <a:buChar char="•"/>
            </a:pPr>
            <a:r>
              <a:rPr lang="en-US" altLang="zh-CN" dirty="0" smtClean="0"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zh-CN" dirty="0" smtClean="0">
                <a:latin typeface="华文仿宋" pitchFamily="2" charset="-122"/>
                <a:ea typeface="华文仿宋" pitchFamily="2" charset="-122"/>
              </a:rPr>
              <a:t>发现该领域高产出的大学及研究机构</a:t>
            </a:r>
          </a:p>
          <a:p>
            <a:pPr lvl="0">
              <a:buFont typeface="Arial" pitchFamily="34" charset="0"/>
              <a:buChar char="•"/>
            </a:pPr>
            <a:r>
              <a:rPr lang="en-US" altLang="zh-CN" dirty="0" smtClean="0"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zh-CN" dirty="0" smtClean="0">
                <a:latin typeface="华文仿宋" pitchFamily="2" charset="-122"/>
                <a:ea typeface="华文仿宋" pitchFamily="2" charset="-122"/>
              </a:rPr>
              <a:t>发现深造的研究机构</a:t>
            </a:r>
          </a:p>
          <a:p>
            <a:pPr lvl="0">
              <a:buFont typeface="Arial" pitchFamily="34" charset="0"/>
              <a:buChar char="•"/>
            </a:pPr>
            <a:r>
              <a:rPr lang="en-US" altLang="zh-CN" dirty="0" smtClean="0"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zh-CN" dirty="0" smtClean="0">
                <a:latin typeface="华文仿宋" pitchFamily="2" charset="-122"/>
                <a:ea typeface="华文仿宋" pitchFamily="2" charset="-122"/>
              </a:rPr>
              <a:t>有利于机构间的合作</a:t>
            </a:r>
            <a:endParaRPr lang="zh-CN" altLang="zh-CN" dirty="0">
              <a:latin typeface="华文仿宋" pitchFamily="2" charset="-122"/>
              <a:ea typeface="华文仿宋" pitchFamily="2" charset="-122"/>
            </a:endParaRPr>
          </a:p>
        </p:txBody>
      </p:sp>
      <p:sp>
        <p:nvSpPr>
          <p:cNvPr id="9" name="圆角矩形 17"/>
          <p:cNvSpPr>
            <a:spLocks noChangeArrowheads="1"/>
          </p:cNvSpPr>
          <p:nvPr/>
        </p:nvSpPr>
        <p:spPr bwMode="auto">
          <a:xfrm>
            <a:off x="2007707" y="1040294"/>
            <a:ext cx="2206484" cy="881271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185738" y="-29028"/>
            <a:ext cx="8958262" cy="6912694"/>
            <a:chOff x="185738" y="-29028"/>
            <a:chExt cx="8958262" cy="691269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5738" y="114300"/>
              <a:ext cx="8958262" cy="6769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232229" y="-29028"/>
              <a:ext cx="8911771" cy="6887028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60051" y="262655"/>
            <a:ext cx="4255035" cy="40011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清华大学基金资助方向</a:t>
            </a:r>
            <a:endParaRPr lang="zh-CN" altLang="en-US" sz="2000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4353" y="0"/>
            <a:ext cx="7540212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国家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/</a:t>
            </a:r>
            <a:r>
              <a:rPr lang="zh-CN" altLang="en-US" sz="2400" b="1" dirty="0" smtClean="0">
                <a:solidFill>
                  <a:schemeClr val="bg1"/>
                </a:solidFill>
              </a:rPr>
              <a:t>地区分析：</a:t>
            </a:r>
            <a:r>
              <a:rPr lang="zh-CN" altLang="en-US" sz="2400" b="1" dirty="0" smtClean="0">
                <a:latin typeface="宋体" pitchFamily="2" charset="-122"/>
                <a:ea typeface="宋体" pitchFamily="2" charset="-122"/>
              </a:rPr>
              <a:t> 发现该领域高产出的国家与地区</a:t>
            </a:r>
            <a:endParaRPr lang="zh-CN" altLang="en-US" sz="2400" b="1" dirty="0" smtClean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033" y="501306"/>
            <a:ext cx="6682202" cy="5899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圆角矩形 12"/>
          <p:cNvSpPr>
            <a:spLocks noChangeArrowheads="1"/>
          </p:cNvSpPr>
          <p:nvPr/>
        </p:nvSpPr>
        <p:spPr bwMode="auto">
          <a:xfrm>
            <a:off x="908259" y="3026257"/>
            <a:ext cx="1282700" cy="28733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zh-CN" altLang="en-US"/>
          </a:p>
        </p:txBody>
      </p:sp>
      <p:sp>
        <p:nvSpPr>
          <p:cNvPr id="11" name="圆角矩形 13"/>
          <p:cNvSpPr>
            <a:spLocks noChangeArrowheads="1"/>
          </p:cNvSpPr>
          <p:nvPr/>
        </p:nvSpPr>
        <p:spPr bwMode="auto">
          <a:xfrm>
            <a:off x="2093842" y="3617843"/>
            <a:ext cx="2968487" cy="1298714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zh-CN" altLang="en-US"/>
          </a:p>
        </p:txBody>
      </p:sp>
      <p:sp>
        <p:nvSpPr>
          <p:cNvPr id="12" name="矩形 8"/>
          <p:cNvSpPr/>
          <p:nvPr/>
        </p:nvSpPr>
        <p:spPr>
          <a:xfrm>
            <a:off x="1452768" y="3945731"/>
            <a:ext cx="130629" cy="1306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1299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11"/>
          <p:cNvSpPr>
            <a:spLocks noChangeArrowheads="1"/>
          </p:cNvSpPr>
          <p:nvPr/>
        </p:nvSpPr>
        <p:spPr bwMode="auto">
          <a:xfrm>
            <a:off x="285751" y="2193026"/>
            <a:ext cx="1379276" cy="27722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580660" y="164169"/>
            <a:ext cx="5416077" cy="18825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zh-CN" altLang="en-US" b="1" dirty="0" smtClean="0">
                <a:latin typeface="华文仿宋" pitchFamily="2" charset="-122"/>
                <a:ea typeface="华文仿宋" pitchFamily="2" charset="-122"/>
              </a:rPr>
              <a:t>继续利用“分析检索结果”发现中国在该领域：</a:t>
            </a:r>
            <a:endParaRPr lang="en-US" altLang="zh-CN" b="1" dirty="0" smtClean="0">
              <a:latin typeface="华文仿宋" pitchFamily="2" charset="-122"/>
              <a:ea typeface="华文仿宋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zh-CN" dirty="0" smtClean="0">
                <a:latin typeface="华文仿宋" pitchFamily="2" charset="-122"/>
                <a:ea typeface="华文仿宋" pitchFamily="2" charset="-122"/>
              </a:rPr>
              <a:t>该课题在中国的发展趋势</a:t>
            </a:r>
            <a:r>
              <a:rPr lang="zh-CN" altLang="en-US" dirty="0" smtClean="0">
                <a:latin typeface="华文仿宋" pitchFamily="2" charset="-122"/>
                <a:ea typeface="华文仿宋" pitchFamily="2" charset="-122"/>
              </a:rPr>
              <a:t>；</a:t>
            </a:r>
            <a:endParaRPr lang="en-US" altLang="zh-CN" dirty="0" smtClean="0">
              <a:latin typeface="华文仿宋" pitchFamily="2" charset="-122"/>
              <a:ea typeface="华文仿宋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dirty="0" smtClean="0"/>
              <a:t> </a:t>
            </a:r>
            <a:r>
              <a:rPr lang="zh-CN" altLang="zh-CN" dirty="0" smtClean="0">
                <a:latin typeface="华文仿宋" pitchFamily="2" charset="-122"/>
                <a:ea typeface="华文仿宋" pitchFamily="2" charset="-122"/>
              </a:rPr>
              <a:t>引领机构，高影响力作者；</a:t>
            </a:r>
            <a:endParaRPr lang="en-US" altLang="zh-CN" dirty="0" smtClean="0">
              <a:latin typeface="华文仿宋" pitchFamily="2" charset="-122"/>
              <a:ea typeface="华文仿宋" pitchFamily="2" charset="-122"/>
            </a:endParaRPr>
          </a:p>
          <a:p>
            <a:pPr lvl="0">
              <a:buFont typeface="Wingdings" pitchFamily="2" charset="2"/>
              <a:buChar char="Ø"/>
            </a:pPr>
            <a:r>
              <a:rPr lang="en-US" altLang="zh-CN" dirty="0" smtClean="0"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zh-CN" dirty="0" smtClean="0">
                <a:latin typeface="华文仿宋" pitchFamily="2" charset="-122"/>
                <a:ea typeface="华文仿宋" pitchFamily="2" charset="-122"/>
              </a:rPr>
              <a:t>经常发表的期刊； </a:t>
            </a:r>
          </a:p>
          <a:p>
            <a:pPr lvl="0">
              <a:buFont typeface="Wingdings" pitchFamily="2" charset="2"/>
              <a:buChar char="Ø"/>
            </a:pPr>
            <a:r>
              <a:rPr lang="en-US" altLang="zh-CN" dirty="0" smtClean="0"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zh-CN" dirty="0" smtClean="0">
                <a:latin typeface="华文仿宋" pitchFamily="2" charset="-122"/>
                <a:ea typeface="华文仿宋" pitchFamily="2" charset="-122"/>
              </a:rPr>
              <a:t>基金资助项目；</a:t>
            </a: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zh-CN" dirty="0" smtClean="0">
                <a:latin typeface="华文仿宋" pitchFamily="2" charset="-122"/>
                <a:ea typeface="华文仿宋" pitchFamily="2" charset="-122"/>
              </a:rPr>
              <a:t>与中国学者合作的国家和机构……</a:t>
            </a:r>
          </a:p>
        </p:txBody>
      </p:sp>
      <p:sp>
        <p:nvSpPr>
          <p:cNvPr id="8" name="圆角矩形 11"/>
          <p:cNvSpPr>
            <a:spLocks noChangeArrowheads="1"/>
          </p:cNvSpPr>
          <p:nvPr/>
        </p:nvSpPr>
        <p:spPr bwMode="auto">
          <a:xfrm>
            <a:off x="8052176" y="2429301"/>
            <a:ext cx="968991" cy="193344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zh-CN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341" y="2024559"/>
            <a:ext cx="8475961" cy="452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934" y="2666005"/>
            <a:ext cx="8479168" cy="386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011" y="3271271"/>
            <a:ext cx="8661273" cy="296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34" y="361273"/>
            <a:ext cx="4554310" cy="836612"/>
          </a:xfrm>
        </p:spPr>
        <p:txBody>
          <a:bodyPr/>
          <a:lstStyle/>
          <a:p>
            <a:r>
              <a:rPr lang="en-US" altLang="zh-CN" b="1" dirty="0" smtClean="0"/>
              <a:t>How</a:t>
            </a:r>
            <a:r>
              <a:rPr lang="zh-CN" altLang="en-US" b="1" dirty="0" smtClean="0"/>
              <a:t>：如何写好科技论文？</a:t>
            </a:r>
            <a:endParaRPr lang="zh-CN" altLang="en-US" b="1" dirty="0"/>
          </a:p>
        </p:txBody>
      </p:sp>
      <p:grpSp>
        <p:nvGrpSpPr>
          <p:cNvPr id="3" name="Group 14"/>
          <p:cNvGrpSpPr/>
          <p:nvPr/>
        </p:nvGrpSpPr>
        <p:grpSpPr>
          <a:xfrm>
            <a:off x="123374" y="122466"/>
            <a:ext cx="2184399" cy="1805940"/>
            <a:chOff x="217714" y="195036"/>
            <a:chExt cx="2730499" cy="2257425"/>
          </a:xfrm>
        </p:grpSpPr>
        <p:grpSp>
          <p:nvGrpSpPr>
            <p:cNvPr id="5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6" name="Pie 5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" name="Pie 6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8540" y="268516"/>
              <a:ext cx="1611083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714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262" y="751121"/>
              <a:ext cx="1416951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Subscribe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228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74064" y="1640117"/>
            <a:ext cx="25971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Authors &amp; Addresses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Abstract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Words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Materials &amp;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Acknowledgement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</a:p>
          <a:p>
            <a:endParaRPr lang="en-US" altLang="zh-CN" sz="20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sz="20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3493" y="3831772"/>
            <a:ext cx="6995886" cy="537003"/>
          </a:xfrm>
          <a:prstGeom prst="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Left Bracket 23"/>
          <p:cNvSpPr/>
          <p:nvPr/>
        </p:nvSpPr>
        <p:spPr>
          <a:xfrm>
            <a:off x="870864" y="3643086"/>
            <a:ext cx="174171" cy="1872343"/>
          </a:xfrm>
          <a:prstGeom prst="leftBracke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-29025" y="407851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</a:rPr>
              <a:t>IMRAD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7597" y="3425373"/>
            <a:ext cx="52251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CN" altLang="zh-CN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要描述得尽可能详细，主要目的</a:t>
            </a:r>
            <a:r>
              <a:rPr lang="zh-CN" altLang="en-US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是以便同行</a:t>
            </a:r>
            <a:r>
              <a:rPr lang="zh-CN" altLang="zh-CN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：</a:t>
            </a:r>
          </a:p>
          <a:p>
            <a:pPr lvl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en-US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其一，可</a:t>
            </a:r>
            <a:r>
              <a:rPr lang="zh-CN" altLang="zh-CN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重复论文描述的实验；</a:t>
            </a:r>
            <a:endParaRPr lang="en-US" altLang="zh-CN" sz="1600" b="1" dirty="0" smtClean="0">
              <a:solidFill>
                <a:schemeClr val="accent1">
                  <a:lumMod val="75000"/>
                </a:schemeClr>
              </a:solidFill>
              <a:latin typeface="华文仿宋" pitchFamily="2" charset="-122"/>
              <a:ea typeface="华文仿宋" pitchFamily="2" charset="-122"/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zh-CN" altLang="en-US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 其二，可</a:t>
            </a:r>
            <a:r>
              <a:rPr lang="zh-CN" altLang="zh-CN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判断论文实验方法是否合理，实验结果是否有效</a:t>
            </a:r>
            <a:r>
              <a:rPr lang="zh-CN" altLang="en-US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以及</a:t>
            </a:r>
            <a:r>
              <a:rPr lang="zh-CN" altLang="zh-CN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实验结果在什么范围内具有普遍意义</a:t>
            </a:r>
            <a:r>
              <a:rPr lang="zh-CN" altLang="en-US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等</a:t>
            </a:r>
            <a:endParaRPr lang="zh-CN" altLang="en-US" sz="1600" b="1" dirty="0">
              <a:solidFill>
                <a:schemeClr val="accent1">
                  <a:lumMod val="75000"/>
                </a:schemeClr>
              </a:solidFill>
              <a:latin typeface="华文仿宋" pitchFamily="2" charset="-122"/>
              <a:ea typeface="华文仿宋" pitchFamily="2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836229" y="2119086"/>
            <a:ext cx="1082348" cy="1204037"/>
            <a:chOff x="4775198" y="1948542"/>
            <a:chExt cx="1082348" cy="1204037"/>
          </a:xfrm>
        </p:grpSpPr>
        <p:sp>
          <p:nvSpPr>
            <p:cNvPr id="19" name="TextBox 18"/>
            <p:cNvSpPr txBox="1"/>
            <p:nvPr/>
          </p:nvSpPr>
          <p:spPr>
            <a:xfrm>
              <a:off x="4775198" y="2844802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tx2"/>
                  </a:solidFill>
                  <a:latin typeface="华文仿宋" pitchFamily="2" charset="-122"/>
                  <a:ea typeface="华文仿宋" pitchFamily="2" charset="-122"/>
                </a:rPr>
                <a:t>过去式写作</a:t>
              </a:r>
              <a:endParaRPr lang="zh-CN" altLang="zh-CN" sz="1400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19196" y="1948542"/>
              <a:ext cx="95726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34" y="361273"/>
            <a:ext cx="4554310" cy="836612"/>
          </a:xfrm>
        </p:spPr>
        <p:txBody>
          <a:bodyPr/>
          <a:lstStyle/>
          <a:p>
            <a:r>
              <a:rPr lang="en-US" altLang="zh-CN" b="1" dirty="0" smtClean="0"/>
              <a:t>How</a:t>
            </a:r>
            <a:r>
              <a:rPr lang="zh-CN" altLang="en-US" b="1" dirty="0" smtClean="0"/>
              <a:t>：如何写好科技论文？</a:t>
            </a:r>
            <a:endParaRPr lang="zh-CN" altLang="en-US" b="1" dirty="0"/>
          </a:p>
        </p:txBody>
      </p:sp>
      <p:grpSp>
        <p:nvGrpSpPr>
          <p:cNvPr id="3" name="Group 14"/>
          <p:cNvGrpSpPr/>
          <p:nvPr/>
        </p:nvGrpSpPr>
        <p:grpSpPr>
          <a:xfrm>
            <a:off x="123374" y="122466"/>
            <a:ext cx="2184399" cy="1805940"/>
            <a:chOff x="217714" y="195036"/>
            <a:chExt cx="2730499" cy="2257425"/>
          </a:xfrm>
        </p:grpSpPr>
        <p:grpSp>
          <p:nvGrpSpPr>
            <p:cNvPr id="5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6" name="Pie 5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" name="Pie 6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8540" y="268516"/>
              <a:ext cx="1611083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714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262" y="751121"/>
              <a:ext cx="1416951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Subscribe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228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74064" y="1640117"/>
            <a:ext cx="25971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Authors &amp; Addresses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Abstract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Words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Materials &amp;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Acknowledgement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</a:p>
          <a:p>
            <a:endParaRPr lang="en-US" altLang="zh-CN" sz="20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sz="20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3493" y="4339762"/>
            <a:ext cx="6995886" cy="537003"/>
          </a:xfrm>
          <a:prstGeom prst="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Left Bracket 23"/>
          <p:cNvSpPr/>
          <p:nvPr/>
        </p:nvSpPr>
        <p:spPr>
          <a:xfrm>
            <a:off x="870864" y="3643086"/>
            <a:ext cx="174171" cy="1872343"/>
          </a:xfrm>
          <a:prstGeom prst="leftBracke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-29025" y="407851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</a:rPr>
              <a:t>IMRAD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47873" y="4049490"/>
            <a:ext cx="4659097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CN" altLang="en-US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两部分：</a:t>
            </a:r>
            <a:endParaRPr lang="en-US" altLang="zh-CN" sz="1600" b="1" dirty="0" smtClean="0">
              <a:solidFill>
                <a:schemeClr val="accent1">
                  <a:lumMod val="75000"/>
                </a:schemeClr>
              </a:solidFill>
              <a:latin typeface="华文仿宋" pitchFamily="2" charset="-122"/>
              <a:ea typeface="华文仿宋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en-US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首先，</a:t>
            </a:r>
            <a:r>
              <a:rPr lang="zh-CN" altLang="zh-CN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总体描述所做实验，但不重复细节；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en-US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其次，</a:t>
            </a:r>
            <a:r>
              <a:rPr lang="zh-CN" altLang="zh-CN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给出有代表性的实验数据</a:t>
            </a:r>
            <a:endParaRPr lang="zh-CN" altLang="en-US" sz="1600" b="1" dirty="0" smtClean="0">
              <a:solidFill>
                <a:schemeClr val="accent1">
                  <a:lumMod val="75000"/>
                </a:schemeClr>
              </a:solidFill>
              <a:latin typeface="华文仿宋" pitchFamily="2" charset="-122"/>
              <a:ea typeface="华文仿宋" pitchFamily="2" charset="-122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286172" y="2815771"/>
            <a:ext cx="1082348" cy="1204037"/>
            <a:chOff x="4775198" y="1948542"/>
            <a:chExt cx="1082348" cy="1204037"/>
          </a:xfrm>
        </p:grpSpPr>
        <p:sp>
          <p:nvSpPr>
            <p:cNvPr id="23" name="TextBox 22"/>
            <p:cNvSpPr txBox="1"/>
            <p:nvPr/>
          </p:nvSpPr>
          <p:spPr>
            <a:xfrm>
              <a:off x="4775198" y="2844802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tx2"/>
                  </a:solidFill>
                  <a:latin typeface="华文仿宋" pitchFamily="2" charset="-122"/>
                  <a:ea typeface="华文仿宋" pitchFamily="2" charset="-122"/>
                </a:rPr>
                <a:t>过去式写作</a:t>
              </a:r>
              <a:endParaRPr lang="zh-CN" altLang="zh-CN" sz="1400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19196" y="1948542"/>
              <a:ext cx="95726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34" y="361273"/>
            <a:ext cx="4554310" cy="836612"/>
          </a:xfrm>
        </p:spPr>
        <p:txBody>
          <a:bodyPr/>
          <a:lstStyle/>
          <a:p>
            <a:r>
              <a:rPr lang="en-US" altLang="zh-CN" b="1" dirty="0" smtClean="0"/>
              <a:t>How</a:t>
            </a:r>
            <a:r>
              <a:rPr lang="zh-CN" altLang="en-US" b="1" dirty="0" smtClean="0"/>
              <a:t>：如何写好科技论文？</a:t>
            </a:r>
            <a:endParaRPr lang="zh-CN" altLang="en-US" b="1" dirty="0"/>
          </a:p>
        </p:txBody>
      </p:sp>
      <p:grpSp>
        <p:nvGrpSpPr>
          <p:cNvPr id="3" name="Group 14"/>
          <p:cNvGrpSpPr/>
          <p:nvPr/>
        </p:nvGrpSpPr>
        <p:grpSpPr>
          <a:xfrm>
            <a:off x="123374" y="122466"/>
            <a:ext cx="2184399" cy="1805940"/>
            <a:chOff x="217714" y="195036"/>
            <a:chExt cx="2730499" cy="2257425"/>
          </a:xfrm>
        </p:grpSpPr>
        <p:grpSp>
          <p:nvGrpSpPr>
            <p:cNvPr id="5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6" name="Pie 5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" name="Pie 6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8540" y="268516"/>
              <a:ext cx="1611083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714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262" y="751121"/>
              <a:ext cx="1416951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Subscribe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228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74064" y="1640117"/>
            <a:ext cx="25971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Authors &amp; Addresses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Abstract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Words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Materials &amp;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Acknowledgement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</a:p>
          <a:p>
            <a:endParaRPr lang="en-US" altLang="zh-CN" sz="20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sz="20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4" name="Left Bracket 23"/>
          <p:cNvSpPr/>
          <p:nvPr/>
        </p:nvSpPr>
        <p:spPr>
          <a:xfrm>
            <a:off x="870864" y="3643086"/>
            <a:ext cx="174171" cy="1872343"/>
          </a:xfrm>
          <a:prstGeom prst="leftBracke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-29025" y="407851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</a:rPr>
              <a:t>IMRAD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3493" y="4818724"/>
            <a:ext cx="6995886" cy="537003"/>
          </a:xfrm>
          <a:prstGeom prst="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404815"/>
            <a:ext cx="7369175" cy="836612"/>
          </a:xfrm>
        </p:spPr>
        <p:txBody>
          <a:bodyPr/>
          <a:lstStyle/>
          <a:p>
            <a:r>
              <a:rPr lang="en-US" altLang="zh-CN" b="1" dirty="0" smtClean="0"/>
              <a:t>Discussion </a:t>
            </a:r>
            <a:endParaRPr lang="zh-CN" alt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65839" y="1611097"/>
            <a:ext cx="370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好的</a:t>
            </a: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Discussion</a:t>
            </a:r>
            <a:r>
              <a:rPr lang="zh-CN" altLang="zh-CN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需要注意以下规则：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38676" y="2249726"/>
            <a:ext cx="2590803" cy="2641600"/>
            <a:chOff x="1461180" y="2830286"/>
            <a:chExt cx="2590803" cy="2641600"/>
          </a:xfrm>
        </p:grpSpPr>
        <p:sp>
          <p:nvSpPr>
            <p:cNvPr id="4" name="TextBox 3"/>
            <p:cNvSpPr txBox="1"/>
            <p:nvPr/>
          </p:nvSpPr>
          <p:spPr>
            <a:xfrm>
              <a:off x="1611092" y="3018972"/>
              <a:ext cx="2293251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1600"/>
                </a:spcBef>
                <a:spcAft>
                  <a:spcPts val="1600"/>
                </a:spcAft>
                <a:buFont typeface="Wingdings" pitchFamily="2" charset="2"/>
                <a:buChar char="Ø"/>
              </a:pPr>
              <a:r>
                <a:rPr lang="en-US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 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讨论结果≠重述结果；</a:t>
              </a:r>
            </a:p>
            <a:p>
              <a:pPr lvl="0">
                <a:spcBef>
                  <a:spcPts val="1600"/>
                </a:spcBef>
                <a:spcAft>
                  <a:spcPts val="1600"/>
                </a:spcAft>
                <a:buFont typeface="Wingdings" pitchFamily="2" charset="2"/>
                <a:buChar char="Ø"/>
              </a:pPr>
              <a:r>
                <a:rPr lang="en-US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 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不要掩饰</a:t>
              </a:r>
            </a:p>
            <a:p>
              <a:pPr lvl="0">
                <a:spcBef>
                  <a:spcPts val="1600"/>
                </a:spcBef>
                <a:spcAft>
                  <a:spcPts val="1600"/>
                </a:spcAft>
                <a:buFont typeface="Wingdings" pitchFamily="2" charset="2"/>
                <a:buChar char="Ø"/>
              </a:pPr>
              <a:r>
                <a:rPr lang="en-US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 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不要畏缩</a:t>
              </a:r>
            </a:p>
            <a:p>
              <a:pPr>
                <a:spcBef>
                  <a:spcPts val="1600"/>
                </a:spcBef>
                <a:spcAft>
                  <a:spcPts val="1600"/>
                </a:spcAft>
                <a:buFont typeface="Wingdings" pitchFamily="2" charset="2"/>
                <a:buChar char="Ø"/>
              </a:pPr>
              <a:r>
                <a:rPr lang="en-US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 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为每个论点</a:t>
              </a:r>
              <a:r>
                <a:rPr lang="zh-CN" altLang="en-US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总结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论据</a:t>
              </a:r>
              <a:endParaRPr lang="zh-CN" altLang="en-US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65943" y="2830286"/>
              <a:ext cx="2583543" cy="26416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461180" y="4252684"/>
              <a:ext cx="2583543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468440" y="4869532"/>
              <a:ext cx="2583543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461183" y="3497933"/>
              <a:ext cx="2583543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519725" y="2252220"/>
            <a:ext cx="5058229" cy="2641600"/>
            <a:chOff x="4042229" y="2832780"/>
            <a:chExt cx="5058229" cy="2641600"/>
          </a:xfrm>
        </p:grpSpPr>
        <p:sp>
          <p:nvSpPr>
            <p:cNvPr id="6" name="TextBox 5"/>
            <p:cNvSpPr txBox="1"/>
            <p:nvPr/>
          </p:nvSpPr>
          <p:spPr>
            <a:xfrm>
              <a:off x="4165594" y="3468912"/>
              <a:ext cx="423818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不理想</a:t>
              </a:r>
              <a:r>
                <a:rPr lang="zh-CN" altLang="en-US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的</a:t>
              </a: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数据</a:t>
              </a:r>
              <a:endPara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endParaRPr>
            </a:p>
            <a:p>
              <a:pPr lvl="0">
                <a:buFont typeface="Arial" pitchFamily="34" charset="0"/>
                <a:buChar char="•"/>
              </a:pP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结果部分的特例或无法用关系描述的情况</a:t>
              </a:r>
              <a:endPara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endParaRPr>
            </a:p>
            <a:p>
              <a:pPr lvl="0">
                <a:buFont typeface="Arial" pitchFamily="34" charset="0"/>
                <a:buChar char="•"/>
              </a:pPr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尚未解决的问题等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87380" y="4267205"/>
              <a:ext cx="4288965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/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尽可能清楚地陈述结论，</a:t>
              </a:r>
              <a:endPara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endParaRPr>
            </a:p>
            <a:p>
              <a:pPr lvl="0"/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并大胆指出科研工作的理论意义和应用价值；</a:t>
              </a:r>
              <a:endParaRPr lang="zh-CN" altLang="en-US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16414" y="4971146"/>
              <a:ext cx="272142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不要想当然地设想任何事情”</a:t>
              </a:r>
              <a:endParaRPr lang="zh-CN" altLang="en-US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29322" y="3033485"/>
              <a:ext cx="497113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zh-CN" sz="1600" b="1" dirty="0" smtClean="0">
                  <a:solidFill>
                    <a:schemeClr val="accent1">
                      <a:lumMod val="75000"/>
                    </a:schemeClr>
                  </a:solidFill>
                  <a:latin typeface="华文仿宋" pitchFamily="2" charset="-122"/>
                  <a:ea typeface="华文仿宋" pitchFamily="2" charset="-122"/>
                </a:rPr>
                <a:t>尽量揭示结果部分说明的原理、关系和普遍性意义；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042229" y="2832780"/>
              <a:ext cx="4927600" cy="26416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4051983" y="3488417"/>
              <a:ext cx="4917846" cy="7247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059239" y="4250415"/>
              <a:ext cx="4917846" cy="7247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056973" y="4857512"/>
              <a:ext cx="4917846" cy="7247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34" y="361273"/>
            <a:ext cx="4554310" cy="836612"/>
          </a:xfrm>
        </p:spPr>
        <p:txBody>
          <a:bodyPr/>
          <a:lstStyle/>
          <a:p>
            <a:r>
              <a:rPr lang="en-US" altLang="zh-CN" b="1" dirty="0" smtClean="0"/>
              <a:t>How</a:t>
            </a:r>
            <a:r>
              <a:rPr lang="zh-CN" altLang="en-US" b="1" dirty="0" smtClean="0"/>
              <a:t>：如何写好科技论文？</a:t>
            </a:r>
            <a:endParaRPr lang="zh-CN" altLang="en-US" b="1" dirty="0"/>
          </a:p>
        </p:txBody>
      </p:sp>
      <p:grpSp>
        <p:nvGrpSpPr>
          <p:cNvPr id="3" name="Group 14"/>
          <p:cNvGrpSpPr/>
          <p:nvPr/>
        </p:nvGrpSpPr>
        <p:grpSpPr>
          <a:xfrm>
            <a:off x="123374" y="122466"/>
            <a:ext cx="2184399" cy="1805940"/>
            <a:chOff x="217714" y="195036"/>
            <a:chExt cx="2730499" cy="2257425"/>
          </a:xfrm>
        </p:grpSpPr>
        <p:grpSp>
          <p:nvGrpSpPr>
            <p:cNvPr id="5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6" name="Pie 5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" name="Pie 6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8540" y="268516"/>
              <a:ext cx="1611083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714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262" y="751121"/>
              <a:ext cx="1416951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Subscribe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228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74064" y="1640117"/>
            <a:ext cx="25971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Authors &amp; Addresses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Abstract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Words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Materials &amp;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Acknowledgement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</a:p>
          <a:p>
            <a:endParaRPr lang="en-US" altLang="zh-CN" sz="20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sz="20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4" name="Left Bracket 23"/>
          <p:cNvSpPr/>
          <p:nvPr/>
        </p:nvSpPr>
        <p:spPr>
          <a:xfrm>
            <a:off x="870864" y="3643086"/>
            <a:ext cx="174171" cy="1872343"/>
          </a:xfrm>
          <a:prstGeom prst="leftBracke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-29025" y="407851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</a:rPr>
              <a:t>IMRAD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3493" y="5239658"/>
            <a:ext cx="6995886" cy="449891"/>
          </a:xfrm>
          <a:prstGeom prst="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3730179" y="4934869"/>
            <a:ext cx="3410856" cy="103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Ø"/>
            </a:pPr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zh-CN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人或组织提供的技术帮助或特殊</a:t>
            </a:r>
            <a:endParaRPr lang="en-US" altLang="zh-CN" sz="1600" b="1" dirty="0" smtClean="0">
              <a:solidFill>
                <a:schemeClr val="accent1">
                  <a:lumMod val="75000"/>
                </a:schemeClr>
              </a:solidFill>
              <a:latin typeface="华文仿宋" pitchFamily="2" charset="-122"/>
              <a:ea typeface="华文仿宋" pitchFamily="2" charset="-122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    </a:t>
            </a:r>
            <a:r>
              <a:rPr lang="zh-CN" altLang="zh-CN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实验设备、相关材料等帮助</a:t>
            </a:r>
            <a:r>
              <a:rPr lang="zh-CN" altLang="en-US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；</a:t>
            </a:r>
            <a:endParaRPr lang="zh-CN" altLang="zh-CN" sz="1600" b="1" dirty="0" smtClean="0">
              <a:solidFill>
                <a:schemeClr val="accent1">
                  <a:lumMod val="75000"/>
                </a:schemeClr>
              </a:solidFill>
              <a:latin typeface="华文仿宋" pitchFamily="2" charset="-122"/>
              <a:ea typeface="华文仿宋" pitchFamily="2" charset="-122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Ø"/>
            </a:pPr>
            <a:r>
              <a:rPr lang="en-US" altLang="zh-CN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zh-CN" sz="1600" b="1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经费资助</a:t>
            </a:r>
            <a:endParaRPr lang="zh-CN" altLang="en-US" sz="1600" b="1" dirty="0">
              <a:solidFill>
                <a:schemeClr val="accent1">
                  <a:lumMod val="75000"/>
                </a:schemeClr>
              </a:solidFill>
              <a:latin typeface="华文仿宋" pitchFamily="2" charset="-122"/>
              <a:ea typeface="华文仿宋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34" y="361273"/>
            <a:ext cx="4554310" cy="836612"/>
          </a:xfrm>
        </p:spPr>
        <p:txBody>
          <a:bodyPr/>
          <a:lstStyle/>
          <a:p>
            <a:r>
              <a:rPr lang="en-US" altLang="zh-CN" b="1" dirty="0" smtClean="0"/>
              <a:t>How</a:t>
            </a:r>
            <a:r>
              <a:rPr lang="zh-CN" altLang="en-US" b="1" dirty="0" smtClean="0"/>
              <a:t>：如何写好科技论文？</a:t>
            </a:r>
            <a:endParaRPr lang="zh-CN" altLang="en-US" b="1" dirty="0"/>
          </a:p>
        </p:txBody>
      </p:sp>
      <p:grpSp>
        <p:nvGrpSpPr>
          <p:cNvPr id="3" name="Group 14"/>
          <p:cNvGrpSpPr/>
          <p:nvPr/>
        </p:nvGrpSpPr>
        <p:grpSpPr>
          <a:xfrm>
            <a:off x="123374" y="122466"/>
            <a:ext cx="2184399" cy="1805940"/>
            <a:chOff x="217714" y="195036"/>
            <a:chExt cx="2730499" cy="2257425"/>
          </a:xfrm>
        </p:grpSpPr>
        <p:grpSp>
          <p:nvGrpSpPr>
            <p:cNvPr id="5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6" name="Pie 5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" name="Pie 6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8540" y="268516"/>
              <a:ext cx="1611083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714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262" y="751121"/>
              <a:ext cx="1416951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Subscribe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228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74064" y="1640117"/>
            <a:ext cx="25971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Authors &amp; Addresses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Abstract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Words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Materials &amp;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Acknowledgement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</a:p>
          <a:p>
            <a:endParaRPr lang="en-US" altLang="zh-CN" sz="20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sz="20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4" name="Left Bracket 23"/>
          <p:cNvSpPr/>
          <p:nvPr/>
        </p:nvSpPr>
        <p:spPr>
          <a:xfrm>
            <a:off x="870864" y="3643086"/>
            <a:ext cx="174171" cy="1872343"/>
          </a:xfrm>
          <a:prstGeom prst="leftBracke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-29025" y="407851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</a:rPr>
              <a:t>IMRAD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3493" y="5675086"/>
            <a:ext cx="6995886" cy="507940"/>
          </a:xfrm>
          <a:prstGeom prst="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303217"/>
            <a:ext cx="7369175" cy="836612"/>
          </a:xfrm>
        </p:spPr>
        <p:txBody>
          <a:bodyPr/>
          <a:lstStyle/>
          <a:p>
            <a:r>
              <a:rPr lang="en-US" altLang="zh-CN" b="1" dirty="0" smtClean="0"/>
              <a:t>Reference </a:t>
            </a:r>
            <a:endParaRPr lang="zh-CN" altLang="en-US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989922" y="2053767"/>
            <a:ext cx="3030536" cy="2605319"/>
            <a:chOff x="989921" y="2358561"/>
            <a:chExt cx="3770765" cy="331652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410416">
              <a:off x="2930074" y="2358561"/>
              <a:ext cx="1830612" cy="2430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1211026">
              <a:off x="989921" y="2450645"/>
              <a:ext cx="1891638" cy="2513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53307" y="3219902"/>
              <a:ext cx="1882889" cy="2455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296229" y="2096407"/>
            <a:ext cx="4615542" cy="224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2880" bIns="0" numCol="1" anchor="t" anchorCtr="0" compatLnSpc="1">
            <a:prstTxWarp prst="textNoShape">
              <a:avLst/>
            </a:prstTxWarp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    在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2004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年投向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Nature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的中国文章有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55</a:t>
            </a:r>
            <a:r>
              <a:rPr lang="en-US" altLang="zh-CN" b="1" kern="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%,</a:t>
            </a:r>
            <a:r>
              <a:rPr lang="zh-CN" altLang="en-US" b="1" kern="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，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2003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年更是高达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62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％</a:t>
            </a:r>
            <a:r>
              <a:rPr lang="zh-CN" altLang="en-US" b="1" kern="0" dirty="0" smtClean="0">
                <a:solidFill>
                  <a:schemeClr val="accent1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，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 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未经编委审查，在期刊初审阶段就退稿，很大一部分是格式问题，特别是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仿宋" pitchFamily="2" charset="-122"/>
                <a:ea typeface="华文仿宋" pitchFamily="2" charset="-122"/>
              </a:rPr>
              <a:t>参考文献格式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    即使是最高水平的期刊，其中也有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30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％的文章有参考文献的错误，这大大降低了文章被引用次数的统计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559629" y="5210627"/>
            <a:ext cx="2536381" cy="92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2880" bIns="0" numCol="1" anchor="t" anchorCtr="0" compatLnSpc="1">
            <a:prstTxWarp prst="textNoShape">
              <a:avLst/>
            </a:prstTxWarp>
          </a:bodyPr>
          <a:lstStyle/>
          <a:p>
            <a:pPr marL="228600" marR="0" lvl="0" indent="-228600" algn="l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zh-CN" altLang="en-US" sz="1600" b="1" i="1" kern="0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不同领域</a:t>
            </a:r>
            <a:endParaRPr lang="en-US" altLang="zh-CN" sz="1600" b="1" i="1" kern="0" dirty="0" smtClean="0">
              <a:solidFill>
                <a:schemeClr val="tx2"/>
              </a:solidFill>
              <a:latin typeface="华文仿宋" pitchFamily="2" charset="-122"/>
              <a:ea typeface="华文仿宋" pitchFamily="2" charset="-122"/>
            </a:endParaRPr>
          </a:p>
          <a:p>
            <a:pPr marL="228600" marR="0" lvl="0" indent="-228600" algn="l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zh-CN" altLang="en-US" sz="1600" b="1" i="1" kern="0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不同期刊</a:t>
            </a:r>
          </a:p>
          <a:p>
            <a:pPr marL="228600" marR="0" lvl="0" indent="-228600" algn="l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zh-CN" altLang="en-US" sz="1600" b="1" i="1" kern="0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不同院校的硕博士论文</a:t>
            </a:r>
            <a:endParaRPr kumimoji="0" lang="en-US" altLang="zh-CN" sz="1600" b="1" i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宋体" pitchFamily="2" charset="-122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8981" y="4760686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参考文献格式要求不尽相同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8072" y="5058228"/>
            <a:ext cx="158889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2000" b="1" kern="0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Endnote Web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7575" y="365734"/>
            <a:ext cx="7369175" cy="836612"/>
          </a:xfrm>
        </p:spPr>
        <p:txBody>
          <a:bodyPr/>
          <a:lstStyle/>
          <a:p>
            <a:r>
              <a:rPr lang="en-US" altLang="zh-CN" b="1" dirty="0" smtClean="0"/>
              <a:t>Endnote Web</a:t>
            </a:r>
            <a:r>
              <a:rPr lang="zh-CN" altLang="en-US" b="1" dirty="0" smtClean="0"/>
              <a:t>：参考文献管理软件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19311"/>
            <a:ext cx="9990161" cy="8875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4445391" y="1924910"/>
            <a:ext cx="1223889" cy="38219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2496957" y="2343151"/>
            <a:ext cx="4628921" cy="4514849"/>
            <a:chOff x="3527471" y="2854323"/>
            <a:chExt cx="3857434" cy="3762374"/>
          </a:xfrm>
        </p:grpSpPr>
        <p:sp>
          <p:nvSpPr>
            <p:cNvPr id="9" name="Pie 8"/>
            <p:cNvSpPr/>
            <p:nvPr/>
          </p:nvSpPr>
          <p:spPr>
            <a:xfrm>
              <a:off x="3532233" y="2854323"/>
              <a:ext cx="3852672" cy="3762374"/>
            </a:xfrm>
            <a:prstGeom prst="pie">
              <a:avLst>
                <a:gd name="adj1" fmla="val 10859263"/>
                <a:gd name="adj2" fmla="val 1446044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Pie 9"/>
            <p:cNvSpPr/>
            <p:nvPr/>
          </p:nvSpPr>
          <p:spPr>
            <a:xfrm>
              <a:off x="3532233" y="2854323"/>
              <a:ext cx="3852672" cy="3762374"/>
            </a:xfrm>
            <a:prstGeom prst="pie">
              <a:avLst>
                <a:gd name="adj1" fmla="val 14363297"/>
                <a:gd name="adj2" fmla="val 1820541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Pie 10"/>
            <p:cNvSpPr/>
            <p:nvPr/>
          </p:nvSpPr>
          <p:spPr>
            <a:xfrm>
              <a:off x="3527471" y="2854323"/>
              <a:ext cx="3852672" cy="3762374"/>
            </a:xfrm>
            <a:prstGeom prst="pie">
              <a:avLst>
                <a:gd name="adj1" fmla="val 18153047"/>
                <a:gd name="adj2" fmla="val 215378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椭圆 31"/>
            <p:cNvSpPr/>
            <p:nvPr/>
          </p:nvSpPr>
          <p:spPr>
            <a:xfrm>
              <a:off x="4650254" y="3951569"/>
              <a:ext cx="1637736" cy="15149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56002" y="2598059"/>
            <a:ext cx="267062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 Is </a:t>
            </a:r>
          </a:p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Scientific Writing</a:t>
            </a:r>
            <a:r>
              <a:rPr lang="zh-CN" altLang="en-US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？</a:t>
            </a:r>
            <a:endParaRPr lang="zh-CN" altLang="en-US" b="1" kern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42460" y="3461663"/>
            <a:ext cx="240937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</a:t>
            </a:r>
          </a:p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to Write</a:t>
            </a:r>
            <a:r>
              <a:rPr lang="zh-CN" altLang="en-US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？</a:t>
            </a:r>
            <a:endParaRPr lang="zh-CN" altLang="en-US" b="1" kern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546" y="3439892"/>
            <a:ext cx="240937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</a:t>
            </a:r>
          </a:p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to </a:t>
            </a: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Submit</a:t>
            </a:r>
            <a:r>
              <a:rPr lang="zh-CN" altLang="en-US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？</a:t>
            </a:r>
            <a:endParaRPr lang="zh-CN" altLang="en-US" b="1" kern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946602" y="361268"/>
            <a:ext cx="6165397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主要内容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192226" y="4513946"/>
            <a:ext cx="3774621" cy="53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SCI</a:t>
            </a:r>
            <a:r>
              <a:rPr kumimoji="0" lang="zh-CN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期刊论文写作与投稿</a:t>
            </a:r>
            <a:endParaRPr kumimoji="0" lang="en-US" altLang="zh-CN" sz="240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764" y="1381542"/>
            <a:ext cx="9160991" cy="374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917575" y="365734"/>
            <a:ext cx="7369175" cy="836612"/>
          </a:xfrm>
        </p:spPr>
        <p:txBody>
          <a:bodyPr/>
          <a:lstStyle/>
          <a:p>
            <a:r>
              <a:rPr lang="en-US" altLang="zh-CN" b="1" dirty="0" smtClean="0"/>
              <a:t>Endnote Web</a:t>
            </a:r>
            <a:r>
              <a:rPr lang="zh-CN" altLang="en-US" b="1" dirty="0" smtClean="0"/>
              <a:t>的外观 </a:t>
            </a:r>
            <a:r>
              <a:rPr lang="en-US" altLang="zh-CN" b="1" dirty="0" smtClean="0"/>
              <a:t>&amp; </a:t>
            </a:r>
            <a:r>
              <a:rPr lang="zh-CN" altLang="en-US" b="1" dirty="0" smtClean="0"/>
              <a:t>工作机理</a:t>
            </a:r>
            <a:endParaRPr lang="zh-CN" altLang="en-US" b="1" dirty="0"/>
          </a:p>
        </p:txBody>
      </p:sp>
      <p:grpSp>
        <p:nvGrpSpPr>
          <p:cNvPr id="2" name="Group 5"/>
          <p:cNvGrpSpPr/>
          <p:nvPr/>
        </p:nvGrpSpPr>
        <p:grpSpPr>
          <a:xfrm>
            <a:off x="7058787" y="66260"/>
            <a:ext cx="1912937" cy="2120349"/>
            <a:chOff x="6913015" y="26504"/>
            <a:chExt cx="1912937" cy="2120349"/>
          </a:xfrm>
        </p:grpSpPr>
        <p:grpSp>
          <p:nvGrpSpPr>
            <p:cNvPr id="4" name="Group 10"/>
            <p:cNvGrpSpPr/>
            <p:nvPr/>
          </p:nvGrpSpPr>
          <p:grpSpPr>
            <a:xfrm>
              <a:off x="6913015" y="327992"/>
              <a:ext cx="1912937" cy="1818861"/>
              <a:chOff x="6913015" y="327992"/>
              <a:chExt cx="1912937" cy="1818861"/>
            </a:xfrm>
          </p:grpSpPr>
          <p:pic>
            <p:nvPicPr>
              <p:cNvPr id="9" name="Picture 9" descr="WoSfullrec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13015" y="327992"/>
                <a:ext cx="998537" cy="114300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pic>
            <p:nvPicPr>
              <p:cNvPr id="10" name="Picture 27" descr="WoSfullrec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827415" y="480392"/>
                <a:ext cx="998537" cy="114300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pic>
            <p:nvPicPr>
              <p:cNvPr id="11" name="Picture 31" descr="WoSfullrec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242318" y="1003853"/>
                <a:ext cx="998538" cy="114300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7341703" y="26504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tx2"/>
                  </a:solidFill>
                </a:rPr>
                <a:t>参考文献</a:t>
              </a:r>
              <a:endParaRPr lang="zh-CN" altLang="en-US" sz="14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12" name="Left Arrow 11"/>
          <p:cNvSpPr/>
          <p:nvPr/>
        </p:nvSpPr>
        <p:spPr>
          <a:xfrm rot="19921205">
            <a:off x="6272375" y="1711259"/>
            <a:ext cx="849946" cy="222725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59" y="4711349"/>
            <a:ext cx="3970537" cy="207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eft Arrow 14"/>
          <p:cNvSpPr/>
          <p:nvPr/>
        </p:nvSpPr>
        <p:spPr>
          <a:xfrm rot="19921205">
            <a:off x="1932288" y="4368320"/>
            <a:ext cx="849946" cy="222725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Left Arrow 15"/>
          <p:cNvSpPr/>
          <p:nvPr/>
        </p:nvSpPr>
        <p:spPr>
          <a:xfrm rot="9261954">
            <a:off x="2084688" y="4520720"/>
            <a:ext cx="849946" cy="222725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543339" y="4147929"/>
            <a:ext cx="1842052" cy="31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400" b="1" dirty="0" smtClean="0">
                <a:solidFill>
                  <a:schemeClr val="tx2"/>
                </a:solidFill>
              </a:rPr>
              <a:t>安装“</a:t>
            </a:r>
            <a:r>
              <a:rPr lang="zh-CN" altLang="en-US" sz="1400" b="1" dirty="0" smtClean="0">
                <a:solidFill>
                  <a:schemeClr val="tx2"/>
                </a:solidFill>
              </a:rPr>
              <a:t>写作引用</a:t>
            </a:r>
            <a:r>
              <a:rPr lang="zh-CN" altLang="zh-CN" sz="1400" b="1" dirty="0" smtClean="0">
                <a:solidFill>
                  <a:schemeClr val="tx2"/>
                </a:solidFill>
              </a:rPr>
              <a:t>”</a:t>
            </a:r>
            <a:r>
              <a:rPr lang="zh-CN" altLang="en-US" sz="1400" b="1" dirty="0" smtClean="0">
                <a:solidFill>
                  <a:schemeClr val="tx2"/>
                </a:solidFill>
              </a:rPr>
              <a:t>插件</a:t>
            </a:r>
            <a:endParaRPr lang="zh-CN" altLang="en-US" sz="14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12973" y="5022574"/>
            <a:ext cx="43732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满足两点：</a:t>
            </a:r>
          </a:p>
          <a:p>
            <a:pPr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参考文献的题录信息</a:t>
            </a:r>
            <a:r>
              <a:rPr lang="zh-CN" altLang="en-US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收集到</a:t>
            </a:r>
            <a:r>
              <a:rPr lang="en-US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endnote Web</a:t>
            </a:r>
            <a:endParaRPr lang="zh-CN" altLang="zh-CN" b="1" dirty="0" smtClean="0">
              <a:solidFill>
                <a:schemeClr val="tx2"/>
              </a:solidFill>
              <a:latin typeface="华文仿宋" pitchFamily="2" charset="-122"/>
              <a:ea typeface="华文仿宋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安装“写作引用”插件实现</a:t>
            </a:r>
            <a:r>
              <a:rPr lang="en-US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Microsoft word</a:t>
            </a:r>
            <a:r>
              <a:rPr lang="zh-CN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和</a:t>
            </a:r>
            <a:r>
              <a:rPr lang="en-US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Endnote Web</a:t>
            </a:r>
            <a:r>
              <a:rPr lang="zh-CN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的对接</a:t>
            </a:r>
          </a:p>
          <a:p>
            <a:endParaRPr lang="zh-CN" altLang="en-US" b="1" dirty="0">
              <a:solidFill>
                <a:schemeClr val="tx2"/>
              </a:solidFill>
              <a:latin typeface="华文仿宋" pitchFamily="2" charset="-122"/>
              <a:ea typeface="华文仿宋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/>
      <p:bldP spid="1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51307" y="272969"/>
            <a:ext cx="7369175" cy="836612"/>
          </a:xfrm>
        </p:spPr>
        <p:txBody>
          <a:bodyPr/>
          <a:lstStyle/>
          <a:p>
            <a:r>
              <a:rPr lang="en-US" altLang="zh-CN" b="1" dirty="0" smtClean="0"/>
              <a:t>Endnote Web</a:t>
            </a:r>
            <a:r>
              <a:rPr lang="zh-CN" altLang="en-US" b="1" dirty="0" smtClean="0"/>
              <a:t>：参考文献的收集</a:t>
            </a:r>
            <a:endParaRPr lang="zh-CN" altLang="en-US" b="1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26099"/>
            <a:ext cx="9160991" cy="374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9611" y="351669"/>
            <a:ext cx="8422354" cy="801270"/>
          </a:xfrm>
          <a:solidFill>
            <a:schemeClr val="bg1"/>
          </a:solidFill>
        </p:spPr>
        <p:txBody>
          <a:bodyPr/>
          <a:lstStyle/>
          <a:p>
            <a:r>
              <a:rPr lang="en-US" altLang="zh-CN" b="1" dirty="0" smtClean="0"/>
              <a:t>Endnote Web</a:t>
            </a:r>
            <a:r>
              <a:rPr lang="zh-CN" altLang="en-US" b="1" dirty="0" smtClean="0"/>
              <a:t>：参考文献的收集（</a:t>
            </a:r>
            <a:r>
              <a:rPr lang="en-US" altLang="zh-CN" b="1" dirty="0" smtClean="0"/>
              <a:t>from WOK</a:t>
            </a:r>
            <a:r>
              <a:rPr lang="zh-CN" altLang="en-US" b="1" dirty="0" smtClean="0"/>
              <a:t>平台）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9" descr="添加功能举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474569"/>
            <a:ext cx="9144000" cy="12910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3544592" y="3855111"/>
            <a:ext cx="667644" cy="22774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flipH="1" flipV="1">
            <a:off x="2048740" y="4210768"/>
            <a:ext cx="110528" cy="1265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H="1" flipV="1">
            <a:off x="2074528" y="4982160"/>
            <a:ext cx="110528" cy="1265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flipH="1" flipV="1">
            <a:off x="2086248" y="5767620"/>
            <a:ext cx="110528" cy="1265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 flipH="1" flipV="1">
            <a:off x="2069832" y="6750032"/>
            <a:ext cx="110528" cy="1265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 flipH="1" flipV="1">
            <a:off x="2067484" y="7563628"/>
            <a:ext cx="110528" cy="1265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flipH="1" flipV="1">
            <a:off x="2081552" y="8365504"/>
            <a:ext cx="110528" cy="1265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9440" y="281353"/>
            <a:ext cx="8254560" cy="886265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en-US" altLang="zh-CN" b="1" dirty="0" smtClean="0"/>
              <a:t>WOK</a:t>
            </a:r>
            <a:r>
              <a:rPr lang="zh-CN" altLang="en-US" b="1" dirty="0" smtClean="0"/>
              <a:t>平台数据导入</a:t>
            </a:r>
            <a:r>
              <a:rPr lang="en-US" altLang="zh-CN" b="1" dirty="0" smtClean="0"/>
              <a:t>Endnote Web</a:t>
            </a:r>
            <a:r>
              <a:rPr lang="zh-CN" altLang="en-US" b="1" dirty="0" smtClean="0"/>
              <a:t>后：</a:t>
            </a:r>
            <a:endParaRPr lang="zh-CN" alt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0837"/>
            <a:ext cx="9067800" cy="987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265436" y="3386394"/>
            <a:ext cx="967447" cy="40473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066755" y="1874886"/>
            <a:ext cx="979938" cy="2373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526522" y="2028650"/>
            <a:ext cx="3802746" cy="72861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hangingPunct="0">
              <a:spcAft>
                <a:spcPts val="900"/>
              </a:spcAft>
              <a:defRPr/>
            </a:pPr>
            <a:r>
              <a:rPr lang="zh-CN" altLang="en-US" sz="2000" b="1" dirty="0" smtClean="0">
                <a:solidFill>
                  <a:schemeClr val="tx1"/>
                </a:solidFill>
              </a:rPr>
              <a:t>未分组状态，建议在“组织”中建立文件夹分类管理</a:t>
            </a:r>
            <a:endParaRPr lang="en-US" altLang="zh-CN" sz="2000" dirty="0" smtClean="0">
              <a:solidFill>
                <a:schemeClr val="tx1"/>
              </a:solidFill>
              <a:latin typeface="华文仿宋" pitchFamily="2" charset="-122"/>
              <a:ea typeface="华文仿宋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7575" y="404815"/>
            <a:ext cx="7369175" cy="836612"/>
          </a:xfrm>
        </p:spPr>
        <p:txBody>
          <a:bodyPr/>
          <a:lstStyle/>
          <a:p>
            <a:r>
              <a:rPr lang="zh-CN" altLang="en-US" b="1" dirty="0" smtClean="0"/>
              <a:t>在“组织”中成立文件夹对导入数据分类管理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9486"/>
            <a:ext cx="1302067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875211" y="3550919"/>
            <a:ext cx="899160" cy="21336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88686" y="1494971"/>
            <a:ext cx="4632956" cy="13498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添加文献-建立新文件夹-点击新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682" y="1538514"/>
            <a:ext cx="4629150" cy="1257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422366"/>
            <a:ext cx="6510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</a:rPr>
              <a:t>SCI&amp;CPCI-“giant </a:t>
            </a:r>
            <a:r>
              <a:rPr lang="en-US" altLang="zh-CN" b="1" dirty="0" err="1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</a:rPr>
              <a:t>magnetoresistance</a:t>
            </a:r>
            <a:r>
              <a:rPr lang="en-US" altLang="zh-CN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</a:rPr>
              <a:t>”</a:t>
            </a:r>
            <a:r>
              <a:rPr lang="zh-CN" altLang="en-US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</a:rPr>
              <a:t>（</a:t>
            </a:r>
            <a:r>
              <a:rPr lang="en-US" altLang="zh-CN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</a:rPr>
              <a:t>Title</a:t>
            </a:r>
            <a:r>
              <a:rPr lang="zh-CN" altLang="en-US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</a:rPr>
              <a:t>）</a:t>
            </a:r>
            <a:r>
              <a:rPr lang="en-US" altLang="zh-CN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</a:rPr>
              <a:t>-</a:t>
            </a:r>
            <a:r>
              <a:rPr lang="en-US" altLang="zh-CN" b="1" dirty="0" err="1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</a:rPr>
              <a:t>HongKong</a:t>
            </a:r>
            <a:endParaRPr lang="zh-CN" altLang="en-US" b="1" dirty="0">
              <a:ln>
                <a:solidFill>
                  <a:schemeClr val="tx2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7575" y="462871"/>
            <a:ext cx="7369175" cy="836612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7714"/>
            <a:ext cx="169545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1016941" y="3865309"/>
            <a:ext cx="5301853" cy="4142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1"/>
          <p:cNvSpPr txBox="1">
            <a:spLocks/>
          </p:cNvSpPr>
          <p:nvPr/>
        </p:nvSpPr>
        <p:spPr bwMode="auto">
          <a:xfrm>
            <a:off x="917575" y="288703"/>
            <a:ext cx="7369175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在“组织”中成立文件夹对参考文献分类管理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7575" y="309464"/>
            <a:ext cx="7369175" cy="836612"/>
          </a:xfrm>
        </p:spPr>
        <p:txBody>
          <a:bodyPr/>
          <a:lstStyle/>
          <a:p>
            <a:r>
              <a:rPr lang="zh-CN" altLang="en-US" b="1" dirty="0" smtClean="0"/>
              <a:t>把参考文献添加到相应文件夹中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1603717"/>
            <a:ext cx="9134475" cy="984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3962698" y="3183138"/>
            <a:ext cx="1569596" cy="430920"/>
            <a:chOff x="3962698" y="3183138"/>
            <a:chExt cx="1569596" cy="430920"/>
          </a:xfrm>
        </p:grpSpPr>
        <p:pic>
          <p:nvPicPr>
            <p:cNvPr id="5" name="图片 4" descr="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2698" y="3193677"/>
              <a:ext cx="1569596" cy="399165"/>
            </a:xfrm>
            <a:prstGeom prst="rect">
              <a:avLst/>
            </a:prstGeom>
          </p:spPr>
        </p:pic>
        <p:sp>
          <p:nvSpPr>
            <p:cNvPr id="6" name="矩形 4"/>
            <p:cNvSpPr/>
            <p:nvPr/>
          </p:nvSpPr>
          <p:spPr>
            <a:xfrm>
              <a:off x="3963342" y="3183138"/>
              <a:ext cx="1552087" cy="4309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917575" y="323529"/>
            <a:ext cx="7369175" cy="836612"/>
          </a:xfrm>
        </p:spPr>
        <p:txBody>
          <a:bodyPr/>
          <a:lstStyle/>
          <a:p>
            <a:r>
              <a:rPr lang="zh-CN" altLang="en-US" b="1" dirty="0" smtClean="0"/>
              <a:t>参考文献成功添加到指定文件夹中</a:t>
            </a:r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77107"/>
            <a:ext cx="9344025" cy="1004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77997" y="3913454"/>
            <a:ext cx="64793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√</a:t>
            </a:r>
            <a:endParaRPr lang="zh-CN" altLang="en-US" sz="3600" b="1" dirty="0">
              <a:ln>
                <a:solidFill>
                  <a:schemeClr val="tx2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下弧形箭头 11"/>
          <p:cNvSpPr/>
          <p:nvPr/>
        </p:nvSpPr>
        <p:spPr>
          <a:xfrm>
            <a:off x="2124212" y="3165228"/>
            <a:ext cx="5190979" cy="1448972"/>
          </a:xfrm>
          <a:prstGeom prst="curvedUpArrow">
            <a:avLst/>
          </a:prstGeom>
          <a:solidFill>
            <a:srgbClr val="99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7575" y="320885"/>
            <a:ext cx="7369175" cy="836612"/>
          </a:xfrm>
        </p:spPr>
        <p:txBody>
          <a:bodyPr/>
          <a:lstStyle/>
          <a:p>
            <a:r>
              <a:rPr lang="en-US" altLang="zh-CN" b="1" dirty="0" smtClean="0"/>
              <a:t>Endnote Web</a:t>
            </a:r>
            <a:r>
              <a:rPr lang="zh-CN" altLang="en-US" b="1" dirty="0" smtClean="0"/>
              <a:t>：参考文献的收集（外库资源）</a:t>
            </a:r>
            <a:endParaRPr lang="zh-CN" alt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7340" y="1861532"/>
            <a:ext cx="2150745" cy="9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5"/>
          <p:cNvSpPr/>
          <p:nvPr/>
        </p:nvSpPr>
        <p:spPr>
          <a:xfrm>
            <a:off x="562708" y="1913208"/>
            <a:ext cx="2391507" cy="109727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ln>
                  <a:solidFill>
                    <a:srgbClr val="A00000"/>
                  </a:solidFill>
                </a:ln>
                <a:latin typeface="华文仿宋" pitchFamily="2" charset="-122"/>
                <a:ea typeface="华文仿宋" pitchFamily="2" charset="-122"/>
              </a:rPr>
              <a:t>其他数据库</a:t>
            </a:r>
            <a:endParaRPr lang="en-US" altLang="zh-CN" sz="2400" dirty="0" smtClean="0">
              <a:ln>
                <a:solidFill>
                  <a:srgbClr val="A00000"/>
                </a:solidFill>
              </a:ln>
              <a:latin typeface="华文仿宋" pitchFamily="2" charset="-122"/>
              <a:ea typeface="华文仿宋" pitchFamily="2" charset="-122"/>
            </a:endParaRPr>
          </a:p>
          <a:p>
            <a:pPr algn="ctr"/>
            <a:r>
              <a:rPr lang="zh-CN" altLang="en-US" sz="2400" dirty="0" smtClean="0">
                <a:ln>
                  <a:solidFill>
                    <a:srgbClr val="A00000"/>
                  </a:solidFill>
                </a:ln>
                <a:latin typeface="华文仿宋" pitchFamily="2" charset="-122"/>
                <a:ea typeface="华文仿宋" pitchFamily="2" charset="-122"/>
              </a:rPr>
              <a:t>资源</a:t>
            </a:r>
            <a:endParaRPr lang="zh-CN" altLang="en-US" sz="2400" dirty="0">
              <a:ln>
                <a:solidFill>
                  <a:srgbClr val="A00000"/>
                </a:solidFill>
              </a:ln>
              <a:latin typeface="华文仿宋" pitchFamily="2" charset="-122"/>
              <a:ea typeface="华文仿宋" pitchFamily="2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7558" y="3839309"/>
            <a:ext cx="2575467" cy="229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331658" y="5036234"/>
            <a:ext cx="3812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dirty="0" smtClean="0">
                <a:solidFill>
                  <a:srgbClr val="993300"/>
                </a:solidFill>
                <a:latin typeface="华文仿宋" pitchFamily="2" charset="-122"/>
                <a:ea typeface="华文仿宋" pitchFamily="2" charset="-122"/>
              </a:rPr>
              <a:t>外库</a:t>
            </a:r>
            <a:r>
              <a:rPr lang="zh-CN" altLang="en-US" sz="2000" dirty="0" smtClean="0">
                <a:solidFill>
                  <a:srgbClr val="993300"/>
                </a:solidFill>
                <a:latin typeface="华文仿宋" pitchFamily="2" charset="-122"/>
                <a:ea typeface="华文仿宋" pitchFamily="2" charset="-122"/>
              </a:rPr>
              <a:t>资源</a:t>
            </a:r>
            <a:r>
              <a:rPr lang="zh-CN" altLang="zh-CN" sz="2000" dirty="0" smtClean="0">
                <a:solidFill>
                  <a:srgbClr val="993300"/>
                </a:solidFill>
                <a:latin typeface="华文仿宋" pitchFamily="2" charset="-122"/>
                <a:ea typeface="华文仿宋" pitchFamily="2" charset="-122"/>
              </a:rPr>
              <a:t>导</a:t>
            </a:r>
            <a:r>
              <a:rPr lang="zh-CN" altLang="en-US" sz="2000" dirty="0" smtClean="0">
                <a:solidFill>
                  <a:srgbClr val="993300"/>
                </a:solidFill>
                <a:latin typeface="华文仿宋" pitchFamily="2" charset="-122"/>
                <a:ea typeface="华文仿宋" pitchFamily="2" charset="-122"/>
              </a:rPr>
              <a:t>入</a:t>
            </a:r>
            <a:r>
              <a:rPr lang="en-US" altLang="zh-CN" sz="2000" dirty="0" err="1" smtClean="0">
                <a:solidFill>
                  <a:srgbClr val="993300"/>
                </a:solidFill>
                <a:latin typeface="华文仿宋" pitchFamily="2" charset="-122"/>
                <a:ea typeface="华文仿宋" pitchFamily="2" charset="-122"/>
              </a:rPr>
              <a:t>EndnoteWeb</a:t>
            </a:r>
            <a:r>
              <a:rPr lang="zh-CN" altLang="zh-CN" sz="2000" dirty="0" smtClean="0">
                <a:solidFill>
                  <a:srgbClr val="993300"/>
                </a:solidFill>
                <a:latin typeface="华文仿宋" pitchFamily="2" charset="-122"/>
                <a:ea typeface="华文仿宋" pitchFamily="2" charset="-122"/>
              </a:rPr>
              <a:t>前</a:t>
            </a:r>
            <a:r>
              <a:rPr lang="zh-CN" altLang="en-US" sz="2000" dirty="0" smtClean="0">
                <a:solidFill>
                  <a:srgbClr val="993300"/>
                </a:solidFill>
                <a:latin typeface="华文仿宋" pitchFamily="2" charset="-122"/>
                <a:ea typeface="华文仿宋" pitchFamily="2" charset="-122"/>
              </a:rPr>
              <a:t>要</a:t>
            </a:r>
            <a:r>
              <a:rPr lang="zh-CN" altLang="zh-CN" sz="2000" dirty="0" smtClean="0">
                <a:solidFill>
                  <a:srgbClr val="993300"/>
                </a:solidFill>
                <a:latin typeface="华文仿宋" pitchFamily="2" charset="-122"/>
                <a:ea typeface="华文仿宋" pitchFamily="2" charset="-122"/>
              </a:rPr>
              <a:t>在自己的</a:t>
            </a:r>
            <a:r>
              <a:rPr lang="en-US" altLang="zh-CN" sz="2000" dirty="0" smtClean="0">
                <a:solidFill>
                  <a:srgbClr val="993300"/>
                </a:solidFill>
                <a:latin typeface="华文仿宋" pitchFamily="2" charset="-122"/>
                <a:ea typeface="华文仿宋" pitchFamily="2" charset="-122"/>
              </a:rPr>
              <a:t>PC</a:t>
            </a:r>
            <a:r>
              <a:rPr lang="zh-CN" altLang="zh-CN" sz="2000" dirty="0" smtClean="0">
                <a:solidFill>
                  <a:srgbClr val="993300"/>
                </a:solidFill>
                <a:latin typeface="华文仿宋" pitchFamily="2" charset="-122"/>
                <a:ea typeface="华文仿宋" pitchFamily="2" charset="-122"/>
              </a:rPr>
              <a:t>机上做一下存盘，</a:t>
            </a:r>
            <a:r>
              <a:rPr lang="zh-CN" altLang="en-US" sz="2000" dirty="0" smtClean="0">
                <a:solidFill>
                  <a:srgbClr val="993300"/>
                </a:solidFill>
                <a:latin typeface="华文仿宋" pitchFamily="2" charset="-122"/>
                <a:ea typeface="华文仿宋" pitchFamily="2" charset="-122"/>
              </a:rPr>
              <a:t>然</a:t>
            </a:r>
            <a:r>
              <a:rPr lang="zh-CN" altLang="zh-CN" sz="2000" dirty="0" smtClean="0">
                <a:solidFill>
                  <a:srgbClr val="993300"/>
                </a:solidFill>
                <a:latin typeface="华文仿宋" pitchFamily="2" charset="-122"/>
                <a:ea typeface="华文仿宋" pitchFamily="2" charset="-122"/>
              </a:rPr>
              <a:t>后</a:t>
            </a:r>
            <a:r>
              <a:rPr lang="zh-CN" altLang="en-US" sz="2000" dirty="0" smtClean="0">
                <a:solidFill>
                  <a:srgbClr val="993300"/>
                </a:solidFill>
                <a:latin typeface="华文仿宋" pitchFamily="2" charset="-122"/>
                <a:ea typeface="华文仿宋" pitchFamily="2" charset="-122"/>
              </a:rPr>
              <a:t>再导入</a:t>
            </a:r>
            <a:r>
              <a:rPr lang="en-US" altLang="zh-CN" sz="2000" dirty="0" err="1" smtClean="0">
                <a:solidFill>
                  <a:srgbClr val="993300"/>
                </a:solidFill>
                <a:latin typeface="华文仿宋" pitchFamily="2" charset="-122"/>
                <a:ea typeface="华文仿宋" pitchFamily="2" charset="-122"/>
              </a:rPr>
              <a:t>EndnoteWeb</a:t>
            </a:r>
            <a:r>
              <a:rPr lang="zh-CN" altLang="zh-CN" sz="2000" dirty="0" smtClean="0">
                <a:solidFill>
                  <a:srgbClr val="993300"/>
                </a:solidFill>
                <a:latin typeface="华文仿宋" pitchFamily="2" charset="-122"/>
                <a:ea typeface="华文仿宋" pitchFamily="2" charset="-122"/>
              </a:rPr>
              <a:t>中</a:t>
            </a:r>
            <a:endParaRPr lang="zh-CN" altLang="en-US" sz="2000" dirty="0">
              <a:solidFill>
                <a:srgbClr val="993300"/>
              </a:solidFill>
              <a:latin typeface="华文仿宋" pitchFamily="2" charset="-122"/>
              <a:ea typeface="华文仿宋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1857" y="1533377"/>
            <a:ext cx="7464352" cy="10128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860058" y="2076503"/>
            <a:ext cx="1915073" cy="2001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37411" y="2092915"/>
            <a:ext cx="482513" cy="2001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42535" y="3010486"/>
            <a:ext cx="661181" cy="422030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 bwMode="auto">
          <a:xfrm>
            <a:off x="45344" y="228791"/>
            <a:ext cx="9098656" cy="90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Endnote Web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：参考文献的导入（外库资源比如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CNKI</a:t>
            </a:r>
            <a:r>
              <a:rPr lang="zh-CN" altLang="en-US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）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630267" y="346755"/>
            <a:ext cx="6165397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：什么是科技写作？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3378" y="122468"/>
            <a:ext cx="2104573" cy="1805940"/>
            <a:chOff x="199573" y="195036"/>
            <a:chExt cx="2630716" cy="2257425"/>
          </a:xfrm>
        </p:grpSpPr>
        <p:grpSp>
          <p:nvGrpSpPr>
            <p:cNvPr id="14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19" name="Pie 18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accent3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0" name="Pie 19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1" name="Pie 20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2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60398" y="304801"/>
              <a:ext cx="161108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9573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67549" y="769264"/>
              <a:ext cx="1262740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</a:t>
              </a: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Submit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40229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90286" y="3672110"/>
            <a:ext cx="8810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科技写作通常是指，以符合</a:t>
            </a:r>
            <a:r>
              <a:rPr lang="zh-CN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标准格式</a:t>
            </a:r>
            <a:r>
              <a:rPr lang="zh-CN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的科技论文形式在科技期刊上陈述</a:t>
            </a:r>
            <a:r>
              <a:rPr lang="zh-CN" altLang="zh-CN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原创性</a:t>
            </a:r>
            <a:r>
              <a:rPr lang="zh-CN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的研究</a:t>
            </a:r>
            <a:r>
              <a:rPr lang="zh-CN" altLang="en-US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。</a:t>
            </a:r>
            <a:endParaRPr lang="zh-CN" altLang="en-US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230043">
            <a:off x="522729" y="4316074"/>
            <a:ext cx="1536191" cy="171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494979" y="4847766"/>
            <a:ext cx="2264228" cy="667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评论性文章、会议报告、会议摘要</a:t>
            </a:r>
            <a:r>
              <a:rPr lang="zh-CN" altLang="en-US" sz="12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以</a:t>
            </a:r>
            <a:r>
              <a:rPr lang="zh-CN" altLang="en-US" sz="12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及为</a:t>
            </a:r>
            <a:r>
              <a:rPr lang="zh-CN" altLang="en-US" sz="12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基金申请、口头推介、海报等</a:t>
            </a:r>
            <a:r>
              <a:rPr lang="zh-CN" altLang="en-US" sz="12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目的撰写的文章</a:t>
            </a:r>
            <a:endParaRPr lang="zh-CN" altLang="en-US" sz="12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763666" y="4145188"/>
            <a:ext cx="1803699" cy="1953788"/>
            <a:chOff x="6966866" y="4348388"/>
            <a:chExt cx="1803699" cy="1953788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69377" y="4348388"/>
              <a:ext cx="1277937" cy="17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6966866" y="5994399"/>
              <a:ext cx="18036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i="1" dirty="0" smtClean="0">
                  <a:solidFill>
                    <a:schemeClr val="tx2"/>
                  </a:solidFill>
                </a:rPr>
                <a:t>No fake in science!</a:t>
              </a:r>
              <a:endParaRPr lang="zh-CN" altLang="en-US" sz="1400" b="1" i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484069" y="1494973"/>
            <a:ext cx="2101857" cy="1782468"/>
            <a:chOff x="3585667" y="1683655"/>
            <a:chExt cx="2101857" cy="1782468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4018" y="1683655"/>
              <a:ext cx="1511753" cy="132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3585667" y="3004458"/>
              <a:ext cx="21018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Louis Pasteur (1822</a:t>
              </a:r>
              <a:r>
                <a:rPr lang="zh-CN" altLang="en-US" sz="12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～</a:t>
              </a:r>
              <a:r>
                <a:rPr lang="en-US" altLang="zh-CN" sz="12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1895)</a:t>
              </a:r>
            </a:p>
            <a:p>
              <a:pPr algn="ctr"/>
              <a:r>
                <a:rPr lang="zh-CN" altLang="en-US" sz="12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法国微生物学家</a:t>
              </a:r>
              <a:r>
                <a:rPr lang="en-US" altLang="zh-CN" sz="12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&amp;</a:t>
              </a:r>
              <a:r>
                <a:rPr lang="zh-CN" altLang="en-US" sz="12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化学家</a:t>
              </a:r>
              <a:endParaRPr lang="zh-CN" altLang="en-US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01598" y="1930399"/>
            <a:ext cx="3039615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tx2"/>
                </a:solidFill>
              </a:rPr>
              <a:t>早期期刊论文多是描述性文章</a:t>
            </a:r>
            <a:r>
              <a:rPr lang="en-US" altLang="zh-CN" sz="1400" b="1" dirty="0" smtClean="0">
                <a:solidFill>
                  <a:schemeClr val="tx2"/>
                </a:solidFill>
              </a:rPr>
              <a:t>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 smtClean="0"/>
              <a:t>First, I saw this, and then I saw that.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zh-CN" sz="1400" dirty="0" smtClean="0"/>
              <a:t>或者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 smtClean="0"/>
              <a:t>First, I did this, and then I did that.</a:t>
            </a:r>
            <a:endParaRPr lang="zh-CN" altLang="zh-CN" sz="1400" dirty="0" smtClean="0"/>
          </a:p>
        </p:txBody>
      </p:sp>
      <p:sp>
        <p:nvSpPr>
          <p:cNvPr id="30" name="Right Arrow 29"/>
          <p:cNvSpPr/>
          <p:nvPr/>
        </p:nvSpPr>
        <p:spPr>
          <a:xfrm>
            <a:off x="3033485" y="2220685"/>
            <a:ext cx="725714" cy="27577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Right Arrow 30"/>
          <p:cNvSpPr/>
          <p:nvPr/>
        </p:nvSpPr>
        <p:spPr>
          <a:xfrm>
            <a:off x="5377542" y="2227943"/>
            <a:ext cx="725714" cy="27577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6104385" y="1589319"/>
            <a:ext cx="2064989" cy="1769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1400" b="1" dirty="0" smtClean="0">
                <a:solidFill>
                  <a:schemeClr val="tx2"/>
                </a:solidFill>
              </a:rPr>
              <a:t>IMRAD</a:t>
            </a:r>
            <a:r>
              <a:rPr lang="zh-CN" altLang="en-US" sz="1400" b="1" dirty="0" smtClean="0">
                <a:solidFill>
                  <a:schemeClr val="tx2"/>
                </a:solidFill>
              </a:rPr>
              <a:t>论文格式</a:t>
            </a:r>
            <a:r>
              <a:rPr lang="en-US" altLang="zh-CN" sz="1400" b="1" dirty="0" smtClean="0">
                <a:solidFill>
                  <a:schemeClr val="tx2"/>
                </a:solidFill>
              </a:rPr>
              <a:t>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1400" dirty="0" smtClean="0"/>
              <a:t>I:  Introduction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1400" dirty="0" smtClean="0"/>
              <a:t>M: Materials &amp; Methods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1400" dirty="0" smtClean="0"/>
              <a:t>R: Result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1400" dirty="0" smtClean="0"/>
              <a:t>A:  Acknowledgement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1400" dirty="0" smtClean="0"/>
              <a:t>D: Discussion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9" grpId="0"/>
      <p:bldP spid="30" grpId="0" animBg="1"/>
      <p:bldP spid="31" grpId="0" animBg="1"/>
      <p:bldP spid="3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 descr="CNKI-检索后点击“存盘”后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664967" y="1488785"/>
            <a:ext cx="12531087" cy="33465916"/>
          </a:xfrm>
        </p:spPr>
      </p:pic>
      <p:sp>
        <p:nvSpPr>
          <p:cNvPr id="6" name="矩形 5"/>
          <p:cNvSpPr/>
          <p:nvPr/>
        </p:nvSpPr>
        <p:spPr>
          <a:xfrm>
            <a:off x="-238673" y="4257219"/>
            <a:ext cx="1915073" cy="2001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939367" y="2230299"/>
            <a:ext cx="1412153" cy="26107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1722120" y="2582817"/>
            <a:ext cx="5455920" cy="1706880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CNKI-sa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8912" y="4243977"/>
            <a:ext cx="3838575" cy="2590800"/>
          </a:xfrm>
          <a:prstGeom prst="rect">
            <a:avLst/>
          </a:prstGeom>
        </p:spPr>
      </p:pic>
      <p:pic>
        <p:nvPicPr>
          <p:cNvPr id="10" name="图片 9" descr="小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50343" y="5900469"/>
            <a:ext cx="395834" cy="477329"/>
          </a:xfrm>
          <a:prstGeom prst="rect">
            <a:avLst/>
          </a:prstGeom>
        </p:spPr>
      </p:pic>
      <p:pic>
        <p:nvPicPr>
          <p:cNvPr id="11" name="图片 10" descr="CNKI-sav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0795" y="2859696"/>
            <a:ext cx="5353050" cy="3962400"/>
          </a:xfrm>
          <a:prstGeom prst="rect">
            <a:avLst/>
          </a:prstGeom>
        </p:spPr>
      </p:pic>
      <p:pic>
        <p:nvPicPr>
          <p:cNvPr id="12" name="图片 11" descr="小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7348" y="6380671"/>
            <a:ext cx="395834" cy="477329"/>
          </a:xfrm>
          <a:prstGeom prst="rect">
            <a:avLst/>
          </a:prstGeom>
        </p:spPr>
      </p:pic>
      <p:sp>
        <p:nvSpPr>
          <p:cNvPr id="13" name="标题 1"/>
          <p:cNvSpPr txBox="1">
            <a:spLocks/>
          </p:cNvSpPr>
          <p:nvPr/>
        </p:nvSpPr>
        <p:spPr bwMode="auto">
          <a:xfrm>
            <a:off x="154528" y="255294"/>
            <a:ext cx="9098656" cy="90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Endnote Web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：参考文献的导入（外库资源比如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CNKI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）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——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存入本地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PC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3" descr="收集-导入参考文献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494972"/>
            <a:ext cx="14658201" cy="631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344" y="323533"/>
            <a:ext cx="9098656" cy="904766"/>
          </a:xfrm>
        </p:spPr>
        <p:txBody>
          <a:bodyPr/>
          <a:lstStyle/>
          <a:p>
            <a:pPr algn="ctr"/>
            <a:r>
              <a:rPr lang="en-US" altLang="zh-CN" b="1" dirty="0" smtClean="0"/>
              <a:t>Endnote Web</a:t>
            </a:r>
            <a:r>
              <a:rPr lang="zh-CN" altLang="en-US" b="1" dirty="0" smtClean="0"/>
              <a:t>：参考文献的导入（外库资源比如</a:t>
            </a:r>
            <a:r>
              <a:rPr lang="en-US" altLang="zh-CN" b="1" dirty="0" smtClean="0"/>
              <a:t>CNKI</a:t>
            </a:r>
            <a:r>
              <a:rPr lang="zh-CN" altLang="en-US" b="1" dirty="0" smtClean="0"/>
              <a:t>）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——</a:t>
            </a:r>
            <a:r>
              <a:rPr lang="zh-CN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从本地</a:t>
            </a:r>
            <a:r>
              <a:rPr lang="en-US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PC</a:t>
            </a:r>
            <a:r>
              <a:rPr lang="zh-CN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到</a:t>
            </a:r>
            <a:r>
              <a:rPr lang="en-US" altLang="zh-CN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EndnoteWeb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651812" y="2319562"/>
            <a:ext cx="1613902" cy="3510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小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2862" y="2929518"/>
            <a:ext cx="395834" cy="47732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45344" y="323533"/>
            <a:ext cx="9098656" cy="904766"/>
          </a:xfrm>
        </p:spPr>
        <p:txBody>
          <a:bodyPr/>
          <a:lstStyle/>
          <a:p>
            <a:pPr algn="ctr"/>
            <a:r>
              <a:rPr lang="en-US" altLang="zh-CN" b="1" dirty="0" smtClean="0"/>
              <a:t>Endnote Web</a:t>
            </a:r>
            <a:r>
              <a:rPr lang="zh-CN" altLang="en-US" b="1" dirty="0" smtClean="0"/>
              <a:t>：参考文献的导入（外库资源比如</a:t>
            </a:r>
            <a:r>
              <a:rPr lang="en-US" altLang="zh-CN" b="1" dirty="0" smtClean="0"/>
              <a:t>CNKI</a:t>
            </a:r>
            <a:r>
              <a:rPr lang="zh-CN" altLang="en-US" b="1" dirty="0" smtClean="0"/>
              <a:t>）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——</a:t>
            </a:r>
            <a:r>
              <a:rPr lang="zh-CN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从本地</a:t>
            </a:r>
            <a:r>
              <a:rPr lang="en-US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PC</a:t>
            </a:r>
            <a:r>
              <a:rPr lang="zh-CN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到</a:t>
            </a:r>
            <a:r>
              <a:rPr lang="en-US" altLang="zh-CN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EndnoteWeb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9486"/>
            <a:ext cx="12201525" cy="750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导入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9602" y="301897"/>
            <a:ext cx="5362575" cy="40005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0894"/>
            <a:ext cx="14293020" cy="830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对话框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5292" y="4813468"/>
            <a:ext cx="4714875" cy="2854297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3943" y="4888457"/>
            <a:ext cx="3045475" cy="237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标题 1"/>
          <p:cNvSpPr txBox="1">
            <a:spLocks/>
          </p:cNvSpPr>
          <p:nvPr/>
        </p:nvSpPr>
        <p:spPr bwMode="auto">
          <a:xfrm>
            <a:off x="250056" y="255294"/>
            <a:ext cx="9098656" cy="90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Endnote Web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：参考文献的导入（外库资源比如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CNKI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）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——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从本地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PC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到</a:t>
            </a:r>
            <a:r>
              <a:rPr kumimoji="0" lang="en-US" altLang="zh-C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EndnoteWeb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0457"/>
            <a:ext cx="10415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604912" y="207421"/>
            <a:ext cx="8019464" cy="1012898"/>
          </a:xfrm>
        </p:spPr>
        <p:txBody>
          <a:bodyPr/>
          <a:lstStyle/>
          <a:p>
            <a:pPr algn="ctr"/>
            <a:r>
              <a:rPr lang="en-US" altLang="zh-CN" b="1" dirty="0" smtClean="0"/>
              <a:t>Endnote Web</a:t>
            </a:r>
            <a:r>
              <a:rPr lang="zh-CN" altLang="en-US" b="1" dirty="0" smtClean="0"/>
              <a:t>：数据导入（外库资源比如</a:t>
            </a:r>
            <a:r>
              <a:rPr lang="en-US" altLang="zh-CN" b="1" dirty="0" smtClean="0"/>
              <a:t>CNKI</a:t>
            </a:r>
            <a:r>
              <a:rPr lang="zh-CN" altLang="en-US" b="1" dirty="0" smtClean="0"/>
              <a:t>）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——</a:t>
            </a:r>
            <a:r>
              <a:rPr lang="zh-CN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从本地</a:t>
            </a:r>
            <a:r>
              <a:rPr lang="en-US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PC</a:t>
            </a:r>
            <a:r>
              <a:rPr lang="zh-CN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到</a:t>
            </a:r>
            <a:r>
              <a:rPr lang="en-US" altLang="zh-CN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EndnoteWeb</a:t>
            </a:r>
            <a:endParaRPr lang="zh-CN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7786" y="4538389"/>
            <a:ext cx="2849224" cy="120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604912" y="207421"/>
            <a:ext cx="8019464" cy="1012898"/>
          </a:xfrm>
        </p:spPr>
        <p:txBody>
          <a:bodyPr/>
          <a:lstStyle/>
          <a:p>
            <a:pPr algn="ctr"/>
            <a:r>
              <a:rPr lang="en-US" altLang="zh-CN" b="1" dirty="0" smtClean="0"/>
              <a:t>Endnote Web</a:t>
            </a:r>
            <a:r>
              <a:rPr lang="zh-CN" altLang="en-US" b="1" dirty="0" smtClean="0"/>
              <a:t>：数据导入（外库资源比如</a:t>
            </a:r>
            <a:r>
              <a:rPr lang="en-US" altLang="zh-CN" b="1" dirty="0" smtClean="0"/>
              <a:t>CNKI</a:t>
            </a:r>
            <a:r>
              <a:rPr lang="zh-CN" altLang="en-US" b="1" dirty="0" smtClean="0"/>
              <a:t>）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——</a:t>
            </a:r>
            <a:r>
              <a:rPr lang="zh-CN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从本地</a:t>
            </a:r>
            <a:r>
              <a:rPr lang="en-US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PC</a:t>
            </a:r>
            <a:r>
              <a:rPr lang="zh-CN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到</a:t>
            </a:r>
            <a:r>
              <a:rPr lang="en-US" altLang="zh-CN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EndnoteWeb</a:t>
            </a:r>
            <a:endParaRPr lang="zh-CN" alt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96290"/>
            <a:ext cx="96065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小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619" y="5248340"/>
            <a:ext cx="395834" cy="47732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12811125" cy="166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97053" y="5103995"/>
            <a:ext cx="2723518" cy="65817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/>
          <p:cNvSpPr txBox="1">
            <a:spLocks/>
          </p:cNvSpPr>
          <p:nvPr/>
        </p:nvSpPr>
        <p:spPr bwMode="auto">
          <a:xfrm>
            <a:off x="604912" y="207421"/>
            <a:ext cx="8019464" cy="101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Endnote Web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：数据导入（外库资源比如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CNKI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）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——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从本地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PC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到</a:t>
            </a:r>
            <a:r>
              <a:rPr kumimoji="0" lang="en-US" altLang="zh-C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EndnoteWeb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547" y="1924883"/>
            <a:ext cx="5446645" cy="222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917575" y="365734"/>
            <a:ext cx="7369175" cy="836612"/>
          </a:xfrm>
        </p:spPr>
        <p:txBody>
          <a:bodyPr/>
          <a:lstStyle/>
          <a:p>
            <a:r>
              <a:rPr lang="en-US" altLang="zh-CN" b="1" dirty="0" smtClean="0"/>
              <a:t>Endnote Web</a:t>
            </a:r>
            <a:r>
              <a:rPr lang="zh-CN" altLang="en-US" b="1" dirty="0" smtClean="0"/>
              <a:t>的工作机理</a:t>
            </a:r>
            <a:endParaRPr lang="zh-CN" altLang="en-US" b="1" dirty="0"/>
          </a:p>
        </p:txBody>
      </p:sp>
      <p:grpSp>
        <p:nvGrpSpPr>
          <p:cNvPr id="2" name="Group 5"/>
          <p:cNvGrpSpPr/>
          <p:nvPr/>
        </p:nvGrpSpPr>
        <p:grpSpPr>
          <a:xfrm>
            <a:off x="7058787" y="66260"/>
            <a:ext cx="1912937" cy="2120349"/>
            <a:chOff x="6913015" y="26504"/>
            <a:chExt cx="1912937" cy="2120349"/>
          </a:xfrm>
        </p:grpSpPr>
        <p:grpSp>
          <p:nvGrpSpPr>
            <p:cNvPr id="3" name="Group 10"/>
            <p:cNvGrpSpPr/>
            <p:nvPr/>
          </p:nvGrpSpPr>
          <p:grpSpPr>
            <a:xfrm>
              <a:off x="6913015" y="327992"/>
              <a:ext cx="1912937" cy="1818861"/>
              <a:chOff x="6913015" y="327992"/>
              <a:chExt cx="1912937" cy="1818861"/>
            </a:xfrm>
          </p:grpSpPr>
          <p:pic>
            <p:nvPicPr>
              <p:cNvPr id="9" name="Picture 9" descr="WoSfullrec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13015" y="327992"/>
                <a:ext cx="998537" cy="114300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pic>
            <p:nvPicPr>
              <p:cNvPr id="10" name="Picture 27" descr="WoSfullrec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827415" y="480392"/>
                <a:ext cx="998537" cy="114300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pic>
            <p:nvPicPr>
              <p:cNvPr id="11" name="Picture 31" descr="WoSfullrec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242318" y="1003853"/>
                <a:ext cx="998538" cy="114300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7341703" y="26504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tx2"/>
                  </a:solidFill>
                </a:rPr>
                <a:t>参考文献</a:t>
              </a:r>
              <a:endParaRPr lang="zh-CN" altLang="en-US" sz="14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12" name="Left Arrow 11"/>
          <p:cNvSpPr/>
          <p:nvPr/>
        </p:nvSpPr>
        <p:spPr>
          <a:xfrm rot="19921205">
            <a:off x="6272375" y="1711259"/>
            <a:ext cx="849946" cy="222725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59" y="4711349"/>
            <a:ext cx="3970537" cy="207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eft Arrow 14"/>
          <p:cNvSpPr/>
          <p:nvPr/>
        </p:nvSpPr>
        <p:spPr>
          <a:xfrm rot="19921205">
            <a:off x="1932288" y="4368320"/>
            <a:ext cx="849946" cy="222725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Left Arrow 15"/>
          <p:cNvSpPr/>
          <p:nvPr/>
        </p:nvSpPr>
        <p:spPr>
          <a:xfrm rot="9261954">
            <a:off x="2084688" y="4520720"/>
            <a:ext cx="849946" cy="222725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543339" y="4147929"/>
            <a:ext cx="1842052" cy="31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400" b="1" dirty="0" smtClean="0">
                <a:solidFill>
                  <a:schemeClr val="tx2"/>
                </a:solidFill>
              </a:rPr>
              <a:t>安装“</a:t>
            </a:r>
            <a:r>
              <a:rPr lang="zh-CN" altLang="en-US" sz="1400" b="1" dirty="0" smtClean="0">
                <a:solidFill>
                  <a:schemeClr val="tx2"/>
                </a:solidFill>
              </a:rPr>
              <a:t>写作引用</a:t>
            </a:r>
            <a:r>
              <a:rPr lang="zh-CN" altLang="zh-CN" sz="1400" b="1" dirty="0" smtClean="0">
                <a:solidFill>
                  <a:schemeClr val="tx2"/>
                </a:solidFill>
              </a:rPr>
              <a:t>”</a:t>
            </a:r>
            <a:r>
              <a:rPr lang="zh-CN" altLang="en-US" sz="1400" b="1" dirty="0" smtClean="0">
                <a:solidFill>
                  <a:schemeClr val="tx2"/>
                </a:solidFill>
              </a:rPr>
              <a:t>插件</a:t>
            </a:r>
            <a:endParaRPr lang="zh-CN" altLang="en-US" sz="14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12973" y="5022574"/>
            <a:ext cx="43732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满足两点：</a:t>
            </a:r>
          </a:p>
          <a:p>
            <a:pPr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参考文献的题录信息导入</a:t>
            </a:r>
            <a:r>
              <a:rPr lang="en-US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endnote Web</a:t>
            </a:r>
            <a:endParaRPr lang="zh-CN" altLang="zh-CN" b="1" dirty="0" smtClean="0">
              <a:solidFill>
                <a:schemeClr val="tx2"/>
              </a:solidFill>
              <a:latin typeface="华文仿宋" pitchFamily="2" charset="-122"/>
              <a:ea typeface="华文仿宋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安装“写作引用”插件实现</a:t>
            </a:r>
            <a:r>
              <a:rPr lang="en-US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Microsoft word</a:t>
            </a:r>
            <a:r>
              <a:rPr lang="zh-CN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和</a:t>
            </a:r>
            <a:r>
              <a:rPr lang="en-US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Endnote Web</a:t>
            </a:r>
            <a:r>
              <a:rPr lang="zh-CN" altLang="zh-CN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的对接</a:t>
            </a:r>
          </a:p>
          <a:p>
            <a:endParaRPr lang="zh-CN" altLang="en-US" b="1" dirty="0">
              <a:solidFill>
                <a:schemeClr val="tx2"/>
              </a:solidFill>
              <a:latin typeface="华文仿宋" pitchFamily="2" charset="-122"/>
              <a:ea typeface="华文仿宋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7575" y="288700"/>
            <a:ext cx="7907111" cy="836612"/>
          </a:xfrm>
        </p:spPr>
        <p:txBody>
          <a:bodyPr/>
          <a:lstStyle/>
          <a:p>
            <a:r>
              <a:rPr lang="zh-CN" altLang="en-US" b="1" dirty="0" smtClean="0"/>
              <a:t>小插件：实现</a:t>
            </a:r>
            <a:r>
              <a:rPr lang="en-US" altLang="zh-CN" b="1" dirty="0" smtClean="0"/>
              <a:t>Word</a:t>
            </a:r>
            <a:r>
              <a:rPr lang="zh-CN" altLang="en-US" b="1" dirty="0" smtClean="0"/>
              <a:t>和</a:t>
            </a:r>
            <a:r>
              <a:rPr lang="en-US" altLang="zh-CN" b="1" dirty="0" smtClean="0"/>
              <a:t>Endnote Web</a:t>
            </a:r>
            <a:r>
              <a:rPr lang="zh-CN" altLang="en-US" b="1" dirty="0" smtClean="0"/>
              <a:t>之间的对接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8514"/>
            <a:ext cx="12811125" cy="83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4381894" y="2273709"/>
            <a:ext cx="1435705" cy="28740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61140" y="2509896"/>
            <a:ext cx="1740496" cy="32896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标题 1"/>
          <p:cNvSpPr txBox="1">
            <a:spLocks/>
          </p:cNvSpPr>
          <p:nvPr/>
        </p:nvSpPr>
        <p:spPr bwMode="auto">
          <a:xfrm>
            <a:off x="296142" y="251006"/>
            <a:ext cx="7369175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j-cs"/>
              </a:rPr>
              <a:t>小插件：实现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j-cs"/>
              </a:rPr>
              <a:t>word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j-cs"/>
              </a:rPr>
              <a:t>与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j-cs"/>
              </a:rPr>
              <a:t>Endnote Web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j-cs"/>
              </a:rPr>
              <a:t>之间的</a:t>
            </a:r>
            <a:r>
              <a:rPr lang="zh-CN" altLang="en-US" sz="2800" b="1" kern="0" dirty="0" smtClean="0">
                <a:solidFill>
                  <a:schemeClr val="tx2"/>
                </a:solidFill>
                <a:latin typeface="黑体" pitchFamily="2" charset="-122"/>
                <a:ea typeface="黑体" pitchFamily="2" charset="-122"/>
                <a:cs typeface="+mj-cs"/>
              </a:rPr>
              <a:t>对接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4397"/>
            <a:ext cx="9922665" cy="524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oup 34"/>
          <p:cNvGrpSpPr/>
          <p:nvPr/>
        </p:nvGrpSpPr>
        <p:grpSpPr>
          <a:xfrm>
            <a:off x="13855" y="1690255"/>
            <a:ext cx="4786745" cy="1010083"/>
            <a:chOff x="13855" y="1690255"/>
            <a:chExt cx="4786745" cy="1010083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3855" y="2689820"/>
              <a:ext cx="4773706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 flipV="1">
              <a:off x="4007631" y="1690255"/>
              <a:ext cx="7157" cy="2242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3855" y="1887479"/>
              <a:ext cx="3253220" cy="17521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3233738" y="1709738"/>
              <a:ext cx="776287" cy="476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4786313" y="1909891"/>
              <a:ext cx="1248" cy="79044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23815" y="1871663"/>
              <a:ext cx="0" cy="828675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3994184" y="1905000"/>
              <a:ext cx="806416" cy="40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3243263" y="1695450"/>
              <a:ext cx="0" cy="20002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34" y="361273"/>
            <a:ext cx="4554310" cy="836612"/>
          </a:xfrm>
        </p:spPr>
        <p:txBody>
          <a:bodyPr/>
          <a:lstStyle/>
          <a:p>
            <a:r>
              <a:rPr lang="en-US" altLang="zh-CN" b="1" dirty="0" smtClean="0"/>
              <a:t>How</a:t>
            </a:r>
            <a:r>
              <a:rPr lang="zh-CN" altLang="en-US" b="1" dirty="0" smtClean="0"/>
              <a:t>：如何写好科技论文？</a:t>
            </a:r>
            <a:endParaRPr lang="zh-CN" altLang="en-US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123374" y="122466"/>
            <a:ext cx="2184399" cy="1805940"/>
            <a:chOff x="217714" y="195036"/>
            <a:chExt cx="2730499" cy="2257425"/>
          </a:xfrm>
        </p:grpSpPr>
        <p:grpSp>
          <p:nvGrpSpPr>
            <p:cNvPr id="5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6" name="Pie 5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" name="Pie 6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" name="Pie 7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8540" y="268516"/>
              <a:ext cx="1611083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714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262" y="751121"/>
              <a:ext cx="1416951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</a:t>
              </a: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Submit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228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51428" y="1654631"/>
            <a:ext cx="25971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Authors &amp; Addresses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Abstract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Words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Materials &amp; Methods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Discussion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Acknowledgement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</a:p>
          <a:p>
            <a:endParaRPr lang="en-US" altLang="zh-CN" sz="2000" b="1" dirty="0" smtClean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sz="20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5713" y="1523991"/>
            <a:ext cx="6995886" cy="566058"/>
          </a:xfrm>
          <a:prstGeom prst="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32227" y="3657600"/>
            <a:ext cx="1190172" cy="1872343"/>
            <a:chOff x="232227" y="3657600"/>
            <a:chExt cx="1190172" cy="1872343"/>
          </a:xfrm>
        </p:grpSpPr>
        <p:sp>
          <p:nvSpPr>
            <p:cNvPr id="24" name="Left Bracket 23"/>
            <p:cNvSpPr/>
            <p:nvPr/>
          </p:nvSpPr>
          <p:spPr>
            <a:xfrm>
              <a:off x="1248228" y="3657600"/>
              <a:ext cx="174171" cy="1872343"/>
            </a:xfrm>
            <a:prstGeom prst="leftBracke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2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2227" y="4093028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tx2"/>
                  </a:solidFill>
                </a:rPr>
                <a:t>IMRAD</a:t>
              </a:r>
              <a:endParaRPr lang="zh-CN" altLang="en-US" dirty="0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7575" y="354008"/>
            <a:ext cx="7369175" cy="836612"/>
          </a:xfrm>
        </p:spPr>
        <p:txBody>
          <a:bodyPr/>
          <a:lstStyle/>
          <a:p>
            <a:r>
              <a:rPr lang="zh-CN" altLang="en-US" b="1" dirty="0" smtClean="0"/>
              <a:t>如何边写作边插入参考文献？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99221"/>
            <a:ext cx="9837107" cy="518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2" y="6359232"/>
            <a:ext cx="124690" cy="2616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zh-CN" altLang="en-US" sz="1100" dirty="0"/>
          </a:p>
        </p:txBody>
      </p:sp>
      <p:sp>
        <p:nvSpPr>
          <p:cNvPr id="7" name="矩形 6"/>
          <p:cNvSpPr/>
          <p:nvPr/>
        </p:nvSpPr>
        <p:spPr>
          <a:xfrm>
            <a:off x="41565" y="1927002"/>
            <a:ext cx="457200" cy="6051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600325"/>
            <a:ext cx="56388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69700" y="295264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 smtClean="0">
                <a:solidFill>
                  <a:schemeClr val="tx2"/>
                </a:solidFill>
              </a:rPr>
              <a:t>Sheng</a:t>
            </a:r>
            <a:r>
              <a:rPr lang="en-US" altLang="zh-CN" b="1" dirty="0" smtClean="0">
                <a:solidFill>
                  <a:schemeClr val="tx2"/>
                </a:solidFill>
              </a:rPr>
              <a:t>. L</a:t>
            </a:r>
            <a:endParaRPr lang="zh-CN" altLang="en-US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9779" y="2001385"/>
            <a:ext cx="7369175" cy="836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59779" y="3020560"/>
            <a:ext cx="7369175" cy="4570412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94972"/>
            <a:ext cx="1300956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小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8219" y="5699959"/>
            <a:ext cx="395834" cy="477329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 bwMode="auto">
          <a:xfrm>
            <a:off x="917575" y="354008"/>
            <a:ext cx="7369175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如何边写作边插入参考文献？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14287" y="-537026"/>
            <a:ext cx="12163425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0956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1978866" y="2180492"/>
            <a:ext cx="5265996" cy="223676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3061" y="317727"/>
            <a:ext cx="7369175" cy="836612"/>
          </a:xfrm>
        </p:spPr>
        <p:txBody>
          <a:bodyPr/>
          <a:lstStyle/>
          <a:p>
            <a:r>
              <a:rPr lang="zh-CN" altLang="en-US" b="1" dirty="0" smtClean="0"/>
              <a:t>如何统一做格式化处理？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23344" y="1509486"/>
            <a:ext cx="1300956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8"/>
          <p:cNvGrpSpPr/>
          <p:nvPr/>
        </p:nvGrpSpPr>
        <p:grpSpPr>
          <a:xfrm>
            <a:off x="5786651" y="40443"/>
            <a:ext cx="3357349" cy="6817557"/>
            <a:chOff x="6605517" y="1741085"/>
            <a:chExt cx="3357349" cy="6817557"/>
          </a:xfrm>
        </p:grpSpPr>
        <p:grpSp>
          <p:nvGrpSpPr>
            <p:cNvPr id="5" name="Group 6"/>
            <p:cNvGrpSpPr/>
            <p:nvPr/>
          </p:nvGrpSpPr>
          <p:grpSpPr>
            <a:xfrm>
              <a:off x="6605517" y="1944805"/>
              <a:ext cx="3357349" cy="6613837"/>
              <a:chOff x="6605517" y="1944805"/>
              <a:chExt cx="3357349" cy="661383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05517" y="1944805"/>
                <a:ext cx="3343701" cy="66138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矩形 4"/>
              <p:cNvSpPr/>
              <p:nvPr/>
            </p:nvSpPr>
            <p:spPr>
              <a:xfrm>
                <a:off x="6646460" y="1987250"/>
                <a:ext cx="3316406" cy="6571392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77693" y="1741085"/>
              <a:ext cx="1885950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946602" y="361268"/>
            <a:ext cx="6165397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主要内容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 12"/>
          <p:cNvGrpSpPr/>
          <p:nvPr/>
        </p:nvGrpSpPr>
        <p:grpSpPr>
          <a:xfrm>
            <a:off x="2076567" y="2589897"/>
            <a:ext cx="5086266" cy="4514850"/>
            <a:chOff x="218215" y="195036"/>
            <a:chExt cx="2543133" cy="2257425"/>
          </a:xfrm>
        </p:grpSpPr>
        <p:grpSp>
          <p:nvGrpSpPr>
            <p:cNvPr id="18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23" name="Pie 22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accent3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4" name="Pie 23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5" name="Pie 24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3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6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31370" y="297544"/>
              <a:ext cx="1611084" cy="29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8601" y="703950"/>
              <a:ext cx="921654" cy="29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98608" y="751121"/>
              <a:ext cx="1262740" cy="29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</a:t>
              </a:r>
              <a:r>
                <a:rPr lang="en-US" altLang="zh-CN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Submit</a:t>
              </a:r>
              <a:r>
                <a:rPr lang="zh-CN" altLang="en-US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40229" y="1331685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499641" y="332241"/>
            <a:ext cx="6165397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How</a:t>
            </a:r>
            <a:r>
              <a:rPr lang="zh-CN" altLang="en-US" sz="2800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：如何选择合适的</a:t>
            </a:r>
            <a:r>
              <a:rPr lang="en-US" altLang="zh-CN" sz="2800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SCI</a:t>
            </a:r>
            <a:r>
              <a:rPr lang="zh-CN" altLang="en-US" sz="2800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期刊投稿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？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123378" y="122468"/>
            <a:ext cx="2090059" cy="1805940"/>
            <a:chOff x="199573" y="195036"/>
            <a:chExt cx="2612574" cy="2257425"/>
          </a:xfrm>
        </p:grpSpPr>
        <p:grpSp>
          <p:nvGrpSpPr>
            <p:cNvPr id="3" name="Group 7"/>
            <p:cNvGrpSpPr/>
            <p:nvPr/>
          </p:nvGrpSpPr>
          <p:grpSpPr>
            <a:xfrm>
              <a:off x="218215" y="195036"/>
              <a:ext cx="2314461" cy="2257425"/>
              <a:chOff x="3527471" y="2854323"/>
              <a:chExt cx="3857434" cy="3762374"/>
            </a:xfrm>
          </p:grpSpPr>
          <p:sp>
            <p:nvSpPr>
              <p:cNvPr id="19" name="Pie 18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0859263"/>
                  <a:gd name="adj2" fmla="val 14460440"/>
                </a:avLst>
              </a:prstGeom>
              <a:solidFill>
                <a:schemeClr val="accent3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0" name="Pie 19"/>
              <p:cNvSpPr/>
              <p:nvPr/>
            </p:nvSpPr>
            <p:spPr>
              <a:xfrm>
                <a:off x="3532233" y="2854323"/>
                <a:ext cx="3852672" cy="3762374"/>
              </a:xfrm>
              <a:prstGeom prst="pie">
                <a:avLst>
                  <a:gd name="adj1" fmla="val 14363297"/>
                  <a:gd name="adj2" fmla="val 18205410"/>
                </a:avLst>
              </a:prstGeom>
              <a:solidFill>
                <a:schemeClr val="accent3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1" name="Pie 20"/>
              <p:cNvSpPr/>
              <p:nvPr/>
            </p:nvSpPr>
            <p:spPr>
              <a:xfrm>
                <a:off x="3527471" y="2854323"/>
                <a:ext cx="3852672" cy="3762374"/>
              </a:xfrm>
              <a:prstGeom prst="pie">
                <a:avLst>
                  <a:gd name="adj1" fmla="val 18153047"/>
                  <a:gd name="adj2" fmla="val 2153788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3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2" name="椭圆 31"/>
              <p:cNvSpPr/>
              <p:nvPr/>
            </p:nvSpPr>
            <p:spPr>
              <a:xfrm>
                <a:off x="4650254" y="3951569"/>
                <a:ext cx="1637736" cy="1514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60398" y="304801"/>
              <a:ext cx="161108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What  Is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Scientific Writing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9573" y="703950"/>
              <a:ext cx="921654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Write</a:t>
              </a:r>
              <a:r>
                <a:rPr lang="zh-CN" altLang="en-US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？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49407" y="751121"/>
              <a:ext cx="1262740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How </a:t>
              </a:r>
            </a:p>
            <a:p>
              <a:pPr lvl="0" algn="ctr" eaLnBrk="0" hangingPunct="0">
                <a:lnSpc>
                  <a:spcPct val="90000"/>
                </a:lnSpc>
                <a:defRPr/>
              </a:pP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to </a:t>
              </a:r>
              <a:r>
                <a:rPr lang="en-US" altLang="zh-CN" sz="900" b="1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Submit</a:t>
              </a:r>
              <a:endParaRPr lang="zh-CN" altLang="en-US" sz="900" b="1" kern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40229" y="1353456"/>
              <a:ext cx="1422400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4" name="Group 16"/>
          <p:cNvGrpSpPr/>
          <p:nvPr/>
        </p:nvGrpSpPr>
        <p:grpSpPr>
          <a:xfrm>
            <a:off x="4748086" y="2506449"/>
            <a:ext cx="3671740" cy="2919828"/>
            <a:chOff x="1615523" y="3315943"/>
            <a:chExt cx="3671740" cy="2919828"/>
          </a:xfrm>
        </p:grpSpPr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15523" y="3315943"/>
              <a:ext cx="3671740" cy="2554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2319131" y="5897217"/>
              <a:ext cx="1826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不公正的同行评议</a:t>
              </a:r>
              <a:endParaRPr lang="zh-CN" altLang="en-US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25" name="Group 17"/>
          <p:cNvGrpSpPr/>
          <p:nvPr/>
        </p:nvGrpSpPr>
        <p:grpSpPr>
          <a:xfrm>
            <a:off x="1260108" y="4264530"/>
            <a:ext cx="2360888" cy="2170806"/>
            <a:chOff x="5683182" y="1971122"/>
            <a:chExt cx="2360888" cy="2170806"/>
          </a:xfrm>
        </p:grpSpPr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83182" y="1971122"/>
              <a:ext cx="2360888" cy="1846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6029739" y="3803374"/>
              <a:ext cx="14253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少有同行关注</a:t>
              </a:r>
              <a:endParaRPr lang="zh-CN" altLang="en-US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28" name="Group 21"/>
          <p:cNvGrpSpPr/>
          <p:nvPr/>
        </p:nvGrpSpPr>
        <p:grpSpPr>
          <a:xfrm>
            <a:off x="1325216" y="2180344"/>
            <a:ext cx="2250886" cy="1829575"/>
            <a:chOff x="1272209" y="1857721"/>
            <a:chExt cx="2250886" cy="1829575"/>
          </a:xfrm>
        </p:grpSpPr>
        <p:pic>
          <p:nvPicPr>
            <p:cNvPr id="29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72209" y="1857721"/>
              <a:ext cx="2027582" cy="1829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2312507" y="2325757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不适合本刊</a:t>
              </a:r>
              <a:endParaRPr lang="zh-CN" altLang="en-US" sz="1600" b="1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24114" y="1582057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  <a:cs typeface="Arial Unicode MS" pitchFamily="34" charset="-122"/>
              </a:rPr>
              <a:t>如果稿件投向了不合适的期刊会遭遇</a:t>
            </a:r>
            <a:endParaRPr lang="zh-CN" altLang="en-US" dirty="0">
              <a:solidFill>
                <a:schemeClr val="tx2"/>
              </a:solidFill>
              <a:latin typeface="华文仿宋" pitchFamily="2" charset="-122"/>
              <a:ea typeface="华文仿宋" pitchFamily="2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/>
          <p:nvPr/>
        </p:nvGrpSpPr>
        <p:grpSpPr>
          <a:xfrm>
            <a:off x="4825683" y="1733549"/>
            <a:ext cx="3213339" cy="2095021"/>
            <a:chOff x="4829324" y="620369"/>
            <a:chExt cx="4016674" cy="261877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9324" y="620369"/>
              <a:ext cx="4016674" cy="2268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6167940" y="2854423"/>
              <a:ext cx="1128514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自行检索</a:t>
              </a:r>
              <a:endParaRPr lang="zh-CN" altLang="en-US" sz="1400" b="1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4" name="Group 8"/>
          <p:cNvGrpSpPr/>
          <p:nvPr/>
        </p:nvGrpSpPr>
        <p:grpSpPr>
          <a:xfrm>
            <a:off x="1940203" y="1658417"/>
            <a:ext cx="2582518" cy="2109482"/>
            <a:chOff x="1489626" y="0"/>
            <a:chExt cx="3228147" cy="263685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89626" y="0"/>
              <a:ext cx="3228147" cy="2636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358886" y="2305878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14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请教同行</a:t>
              </a:r>
              <a:endParaRPr lang="zh-CN" altLang="en-US" sz="1400" b="1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108" y="253359"/>
            <a:ext cx="7369175" cy="836612"/>
          </a:xfrm>
        </p:spPr>
        <p:txBody>
          <a:bodyPr/>
          <a:lstStyle/>
          <a:p>
            <a:r>
              <a:rPr lang="zh-CN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宋体" pitchFamily="2" charset="-122"/>
              </a:rPr>
              <a:t>如何选择合适的</a:t>
            </a:r>
            <a:r>
              <a:rPr lang="en-US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宋体" pitchFamily="2" charset="-122"/>
              </a:rPr>
              <a:t>SCI</a:t>
            </a:r>
            <a:r>
              <a:rPr lang="zh-CN" altLang="zh-CN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宋体" pitchFamily="2" charset="-122"/>
              </a:rPr>
              <a:t>期刊投稿</a:t>
            </a:r>
            <a:r>
              <a:rPr lang="zh-CN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宋体" pitchFamily="2" charset="-122"/>
              </a:rPr>
              <a:t>？</a:t>
            </a:r>
          </a:p>
        </p:txBody>
      </p:sp>
      <p:grpSp>
        <p:nvGrpSpPr>
          <p:cNvPr id="5" name="Group 16"/>
          <p:cNvGrpSpPr/>
          <p:nvPr/>
        </p:nvGrpSpPr>
        <p:grpSpPr>
          <a:xfrm>
            <a:off x="554080" y="2845439"/>
            <a:ext cx="1085618" cy="2513005"/>
            <a:chOff x="1987825" y="1113183"/>
            <a:chExt cx="2292627" cy="4990028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2690" y="1113183"/>
              <a:ext cx="2077762" cy="3973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1987825" y="4929810"/>
              <a:ext cx="2093843" cy="1173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查阅所引用参考文献的来源出版物</a:t>
              </a:r>
              <a:endParaRPr lang="zh-CN" altLang="en-US" sz="1400" b="1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325265" y="4049486"/>
            <a:ext cx="2887845" cy="1509485"/>
            <a:chOff x="4717143" y="4049486"/>
            <a:chExt cx="2887845" cy="1509485"/>
          </a:xfrm>
        </p:grpSpPr>
        <p:sp>
          <p:nvSpPr>
            <p:cNvPr id="15" name="TextBox 14"/>
            <p:cNvSpPr txBox="1"/>
            <p:nvPr/>
          </p:nvSpPr>
          <p:spPr>
            <a:xfrm>
              <a:off x="4826003" y="4680857"/>
              <a:ext cx="21451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我国学者的投稿倾向</a:t>
              </a:r>
              <a:r>
                <a:rPr lang="en-US" altLang="zh-CN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?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62287" y="5167086"/>
              <a:ext cx="11192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语言因素</a:t>
              </a:r>
              <a:r>
                <a:rPr lang="en-US" altLang="zh-CN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?</a:t>
              </a:r>
              <a:endParaRPr lang="zh-CN" altLang="en-US" sz="1600" b="1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04229" y="4194627"/>
              <a:ext cx="27847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本领域的</a:t>
              </a:r>
              <a:r>
                <a:rPr lang="en-US" altLang="zh-CN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SCI</a:t>
              </a:r>
              <a:r>
                <a:rPr lang="zh-CN" altLang="en-US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期刊都有哪些？</a:t>
              </a:r>
              <a:endPara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717143" y="4049486"/>
              <a:ext cx="2887845" cy="1509485"/>
              <a:chOff x="4717143" y="4049486"/>
              <a:chExt cx="2887845" cy="1509485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4731657" y="4049486"/>
                <a:ext cx="2859314" cy="1509485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4717143" y="4572000"/>
                <a:ext cx="288036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724628" y="5101764"/>
                <a:ext cx="288036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/>
          <p:cNvGrpSpPr/>
          <p:nvPr/>
        </p:nvGrpSpPr>
        <p:grpSpPr>
          <a:xfrm>
            <a:off x="7118633" y="4049486"/>
            <a:ext cx="1285146" cy="1509485"/>
            <a:chOff x="7510511" y="4049486"/>
            <a:chExt cx="1285146" cy="1509485"/>
          </a:xfrm>
        </p:grpSpPr>
        <p:sp>
          <p:nvSpPr>
            <p:cNvPr id="17" name="TextBox 16"/>
            <p:cNvSpPr txBox="1"/>
            <p:nvPr/>
          </p:nvSpPr>
          <p:spPr>
            <a:xfrm>
              <a:off x="7510511" y="4463143"/>
              <a:ext cx="122661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zh-CN" altLang="en-US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用稿特点</a:t>
              </a:r>
              <a:endPara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zh-CN" altLang="en-US" sz="16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影响因子</a:t>
              </a:r>
              <a:endParaRPr lang="en-US" altLang="zh-CN" sz="16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  <a:p>
              <a:pPr algn="ctr"/>
              <a:r>
                <a:rPr lang="en-US" altLang="zh-CN" sz="24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……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591647" y="4049486"/>
              <a:ext cx="1204010" cy="1509485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342783" cy="1327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11"/>
          <p:cNvSpPr/>
          <p:nvPr/>
        </p:nvSpPr>
        <p:spPr>
          <a:xfrm>
            <a:off x="318052" y="1477627"/>
            <a:ext cx="3167269" cy="105353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11"/>
          <p:cNvSpPr/>
          <p:nvPr/>
        </p:nvSpPr>
        <p:spPr>
          <a:xfrm>
            <a:off x="245166" y="4147940"/>
            <a:ext cx="1530626" cy="116618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595076" y="1237091"/>
            <a:ext cx="5621488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物理化学领域，有关巨磁电阻效应的</a:t>
            </a:r>
            <a:r>
              <a:rPr lang="en-US" altLang="zh-CN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SCI</a:t>
            </a: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文章：</a:t>
            </a:r>
            <a:endParaRPr lang="en-US" altLang="zh-CN" sz="1600" dirty="0" smtClean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 可用“来源出版物”查看本领域该课题的主要投稿期刊；</a:t>
            </a:r>
            <a:endParaRPr lang="en-US" altLang="zh-CN" sz="1600" dirty="0" smtClean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 可用“国家</a:t>
            </a:r>
            <a:r>
              <a:rPr lang="en-US" altLang="zh-CN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/</a:t>
            </a: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地区”精炼出我国学者；</a:t>
            </a:r>
            <a:endParaRPr lang="en-US" altLang="zh-CN" sz="1600" dirty="0" smtClean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zh-CN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可用“语言”查看是否有中文期刊被</a:t>
            </a:r>
            <a:r>
              <a:rPr lang="en-US" altLang="zh-CN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SCI</a:t>
            </a: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收录；</a:t>
            </a:r>
            <a:endParaRPr lang="en-US" altLang="zh-CN" sz="1600" dirty="0" smtClean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US" sz="1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 可用“分析检索结果”分析不同刊物</a:t>
            </a:r>
            <a:endParaRPr lang="en-US" altLang="zh-CN" sz="1600" dirty="0" smtClean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840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11"/>
          <p:cNvSpPr/>
          <p:nvPr/>
        </p:nvSpPr>
        <p:spPr>
          <a:xfrm>
            <a:off x="1848678" y="2438408"/>
            <a:ext cx="6964017" cy="42539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227578" y="490333"/>
            <a:ext cx="6842996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利用“来源出版物”查看本领域课题的主要投稿期刊</a:t>
            </a:r>
            <a:endParaRPr lang="zh-CN" altLang="en-US" sz="2400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3114" y="5010692"/>
            <a:ext cx="315686" cy="3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6255" y="3398700"/>
            <a:ext cx="344714" cy="35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661" y="261252"/>
            <a:ext cx="1128939" cy="836612"/>
          </a:xfrm>
        </p:spPr>
        <p:txBody>
          <a:bodyPr/>
          <a:lstStyle/>
          <a:p>
            <a:r>
              <a:rPr lang="en-US" altLang="zh-CN" sz="3200" b="1" dirty="0" smtClean="0"/>
              <a:t>Title</a:t>
            </a:r>
            <a:endParaRPr lang="zh-CN" alt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58574" y="674915"/>
            <a:ext cx="6099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78A22F"/>
                </a:solidFill>
                <a:latin typeface="华文仿宋" pitchFamily="2" charset="-122"/>
                <a:ea typeface="华文仿宋" pitchFamily="2" charset="-122"/>
              </a:rPr>
              <a:t>用</a:t>
            </a:r>
            <a:r>
              <a:rPr lang="zh-CN" altLang="en-US" sz="2400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最少</a:t>
            </a:r>
            <a:r>
              <a:rPr lang="zh-CN" altLang="en-US" sz="2400" b="1" dirty="0" smtClean="0">
                <a:solidFill>
                  <a:srgbClr val="78A22F"/>
                </a:solidFill>
                <a:latin typeface="华文仿宋" pitchFamily="2" charset="-122"/>
                <a:ea typeface="华文仿宋" pitchFamily="2" charset="-122"/>
              </a:rPr>
              <a:t>的词</a:t>
            </a:r>
            <a:r>
              <a:rPr lang="zh-CN" altLang="en-US" sz="2400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充分准确</a:t>
            </a:r>
            <a:r>
              <a:rPr lang="zh-CN" altLang="en-US" sz="2400" b="1" dirty="0" smtClean="0">
                <a:solidFill>
                  <a:srgbClr val="78A22F"/>
                </a:solidFill>
                <a:latin typeface="华文仿宋" pitchFamily="2" charset="-122"/>
                <a:ea typeface="华文仿宋" pitchFamily="2" charset="-122"/>
              </a:rPr>
              <a:t>地描述论文的</a:t>
            </a:r>
            <a:r>
              <a:rPr lang="zh-CN" altLang="en-US" sz="2400" b="1" dirty="0" smtClean="0">
                <a:solidFill>
                  <a:schemeClr val="tx2"/>
                </a:solidFill>
                <a:latin typeface="华文仿宋" pitchFamily="2" charset="-122"/>
                <a:ea typeface="华文仿宋" pitchFamily="2" charset="-122"/>
              </a:rPr>
              <a:t>全部内容</a:t>
            </a:r>
            <a:r>
              <a:rPr lang="en-US" altLang="zh-CN" sz="2400" b="1" dirty="0" smtClean="0">
                <a:solidFill>
                  <a:srgbClr val="78A22F"/>
                </a:solidFill>
                <a:latin typeface="华文仿宋" pitchFamily="2" charset="-122"/>
                <a:ea typeface="华文仿宋" pitchFamily="2" charset="-122"/>
              </a:rPr>
              <a:t>!</a:t>
            </a:r>
            <a:endParaRPr lang="zh-CN" altLang="en-US" sz="2400" b="1" dirty="0">
              <a:solidFill>
                <a:srgbClr val="78A22F"/>
              </a:solidFill>
              <a:latin typeface="华文仿宋" pitchFamily="2" charset="-122"/>
              <a:ea typeface="华文仿宋" pitchFamily="2" charset="-122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61265" y="1465941"/>
            <a:ext cx="2191645" cy="2380343"/>
            <a:chOff x="29041" y="1465941"/>
            <a:chExt cx="2191645" cy="2380343"/>
          </a:xfrm>
        </p:grpSpPr>
        <p:grpSp>
          <p:nvGrpSpPr>
            <p:cNvPr id="30" name="Group 29"/>
            <p:cNvGrpSpPr/>
            <p:nvPr/>
          </p:nvGrpSpPr>
          <p:grpSpPr>
            <a:xfrm>
              <a:off x="29041" y="1465941"/>
              <a:ext cx="2191645" cy="2380343"/>
              <a:chOff x="29041" y="1465941"/>
              <a:chExt cx="2191645" cy="2380343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29041" y="2033382"/>
                <a:ext cx="18165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400" dirty="0" smtClean="0">
                    <a:solidFill>
                      <a:schemeClr val="tx2">
                        <a:lumMod val="75000"/>
                      </a:schemeClr>
                    </a:solidFill>
                  </a:rPr>
                  <a:t>不易太短：</a:t>
                </a:r>
                <a:endParaRPr lang="en-US" altLang="zh-CN" sz="1400" dirty="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r>
                  <a:rPr lang="zh-CN" altLang="en-US" sz="1400" dirty="0" smtClean="0"/>
                  <a:t>“</a:t>
                </a:r>
                <a:r>
                  <a:rPr lang="en-US" altLang="zh-CN" sz="1400" dirty="0" smtClean="0"/>
                  <a:t>studies on </a:t>
                </a:r>
                <a:r>
                  <a:rPr lang="en-US" altLang="zh-CN" sz="1400" dirty="0" err="1" smtClean="0"/>
                  <a:t>Brucella</a:t>
                </a:r>
                <a:r>
                  <a:rPr lang="zh-CN" altLang="en-US" sz="1400" dirty="0" smtClean="0"/>
                  <a:t>”</a:t>
                </a:r>
                <a:endParaRPr lang="zh-CN" altLang="en-US" sz="14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9042" y="2612601"/>
                <a:ext cx="2191644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 smtClean="0">
                    <a:solidFill>
                      <a:schemeClr val="tx2">
                        <a:lumMod val="75000"/>
                      </a:schemeClr>
                    </a:solidFill>
                  </a:rPr>
                  <a:t>不易太长：</a:t>
                </a:r>
                <a:endParaRPr lang="en-US" altLang="zh-CN" sz="1400" dirty="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en-US" altLang="zh-CN" sz="1400" dirty="0" smtClean="0"/>
                  <a:t> ”Studies on”;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altLang="zh-CN" sz="1400" dirty="0" smtClean="0"/>
                  <a:t> ”Investigations on”;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altLang="zh-CN" sz="1400" dirty="0" smtClean="0"/>
                  <a:t> “Observations on”;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altLang="zh-CN" sz="1400" dirty="0" smtClean="0"/>
                  <a:t>  a, an, the</a:t>
                </a:r>
                <a:endParaRPr lang="zh-CN" altLang="en-US" sz="14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78989" y="1465978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 smtClean="0">
                    <a:solidFill>
                      <a:schemeClr val="tx2">
                        <a:lumMod val="75000"/>
                      </a:schemeClr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长度</a:t>
                </a:r>
                <a:endParaRPr lang="zh-CN" altLang="en-US" b="1" dirty="0">
                  <a:solidFill>
                    <a:schemeClr val="tx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3542" y="1465941"/>
                <a:ext cx="1901371" cy="2380343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57156" y="1919288"/>
                <a:ext cx="1874520" cy="11112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/>
            <p:cNvCxnSpPr/>
            <p:nvPr/>
          </p:nvCxnSpPr>
          <p:spPr>
            <a:xfrm>
              <a:off x="57156" y="2624138"/>
              <a:ext cx="1874520" cy="11112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2156053" y="1468663"/>
            <a:ext cx="6605831" cy="1214021"/>
            <a:chOff x="1928592" y="1468663"/>
            <a:chExt cx="6605831" cy="1214021"/>
          </a:xfrm>
        </p:grpSpPr>
        <p:sp>
          <p:nvSpPr>
            <p:cNvPr id="10" name="TextBox 9"/>
            <p:cNvSpPr txBox="1"/>
            <p:nvPr/>
          </p:nvSpPr>
          <p:spPr>
            <a:xfrm>
              <a:off x="4557488" y="149499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tx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具体</a:t>
              </a:r>
              <a:endParaRPr lang="zh-CN" altLang="en-US" b="1" dirty="0">
                <a:solidFill>
                  <a:schemeClr val="tx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00053" y="2075561"/>
              <a:ext cx="2694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Action of Antibiotics on Bacteria</a:t>
              </a:r>
              <a:endParaRPr lang="zh-CN" alt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80039" y="1944020"/>
              <a:ext cx="34543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/>
                <a:t>Preliminary Observations on the Effect of Certain Antibiotics on Various Species of Bacteria</a:t>
              </a:r>
              <a:endParaRPr lang="zh-CN" altLang="en-US" sz="1400" dirty="0" smtClean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44572" y="2046521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tx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VS</a:t>
              </a:r>
              <a:endParaRPr lang="zh-CN" altLang="en-US" b="1" dirty="0">
                <a:solidFill>
                  <a:schemeClr val="tx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945819" y="1468663"/>
              <a:ext cx="6519672" cy="117293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1928592" y="1931081"/>
              <a:ext cx="6539586" cy="32883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2173281" y="2641833"/>
            <a:ext cx="6522373" cy="764085"/>
            <a:chOff x="1941057" y="2579914"/>
            <a:chExt cx="6522373" cy="764085"/>
          </a:xfrm>
        </p:grpSpPr>
        <p:sp>
          <p:nvSpPr>
            <p:cNvPr id="13" name="TextBox 12"/>
            <p:cNvSpPr txBox="1"/>
            <p:nvPr/>
          </p:nvSpPr>
          <p:spPr>
            <a:xfrm>
              <a:off x="2090062" y="2605335"/>
              <a:ext cx="637336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Action of Streptomycin on Mycobacterium tuberculosis</a:t>
              </a:r>
              <a:endParaRPr lang="zh-CN" altLang="zh-CN" sz="1400" dirty="0" smtClean="0"/>
            </a:p>
            <a:p>
              <a:r>
                <a:rPr lang="en-US" altLang="zh-CN" sz="1400" dirty="0" smtClean="0"/>
                <a:t>Action of Streptomycin, Neomycin, and Tetracycline on Gram-positive Bacteria</a:t>
              </a:r>
              <a:endParaRPr lang="zh-CN" altLang="zh-CN" sz="1400" dirty="0" smtClean="0"/>
            </a:p>
            <a:p>
              <a:r>
                <a:rPr lang="en-US" altLang="zh-CN" sz="1400" dirty="0" smtClean="0"/>
                <a:t>Action of </a:t>
              </a:r>
              <a:r>
                <a:rPr lang="en-US" altLang="zh-CN" sz="1400" dirty="0" err="1" smtClean="0"/>
                <a:t>Polyene</a:t>
              </a:r>
              <a:r>
                <a:rPr lang="en-US" altLang="zh-CN" sz="1400" dirty="0" smtClean="0"/>
                <a:t> Antibiotics on Plant-Pathogenic Bacteria</a:t>
              </a:r>
              <a:endParaRPr lang="zh-CN" altLang="en-US" sz="14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41057" y="2579914"/>
              <a:ext cx="6519672" cy="75293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75324" y="3390900"/>
            <a:ext cx="6519672" cy="455386"/>
            <a:chOff x="1943100" y="3390900"/>
            <a:chExt cx="6519672" cy="455386"/>
          </a:xfrm>
        </p:grpSpPr>
        <p:sp>
          <p:nvSpPr>
            <p:cNvPr id="14" name="TextBox 13"/>
            <p:cNvSpPr txBox="1"/>
            <p:nvPr/>
          </p:nvSpPr>
          <p:spPr>
            <a:xfrm>
              <a:off x="2104573" y="3460758"/>
              <a:ext cx="56634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/>
                <a:t>Inhibition</a:t>
              </a:r>
              <a:r>
                <a:rPr lang="en-US" altLang="zh-CN" sz="1400" dirty="0" smtClean="0"/>
                <a:t> of Growth of Mycobacterium Tuberculosis by Streptomycin</a:t>
              </a:r>
              <a:endParaRPr lang="zh-CN" altLang="en-US" sz="14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943100" y="3390900"/>
              <a:ext cx="6519672" cy="45538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315030" y="2674483"/>
            <a:ext cx="6832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tx2">
                    <a:lumMod val="75000"/>
                  </a:schemeClr>
                </a:solidFill>
              </a:rPr>
              <a:t>Action</a:t>
            </a:r>
            <a:endParaRPr lang="zh-CN" altLang="zh-CN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1400" dirty="0" smtClean="0">
                <a:solidFill>
                  <a:schemeClr val="tx2">
                    <a:lumMod val="75000"/>
                  </a:schemeClr>
                </a:solidFill>
              </a:rPr>
              <a:t>Action</a:t>
            </a:r>
          </a:p>
          <a:p>
            <a:r>
              <a:rPr lang="en-US" altLang="zh-CN" sz="1400" dirty="0" smtClean="0">
                <a:solidFill>
                  <a:schemeClr val="tx2">
                    <a:lumMod val="75000"/>
                  </a:schemeClr>
                </a:solidFill>
              </a:rPr>
              <a:t>Action</a:t>
            </a:r>
            <a:endParaRPr lang="zh-CN" altLang="en-US" sz="1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05000" y="1937672"/>
            <a:ext cx="3432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strike="sngStrike" dirty="0" smtClean="0">
                <a:solidFill>
                  <a:schemeClr val="tx2">
                    <a:lumMod val="75000"/>
                  </a:schemeClr>
                </a:solidFill>
              </a:rPr>
              <a:t>Preliminary Observations on the</a:t>
            </a:r>
            <a:r>
              <a:rPr lang="en-US" altLang="zh-CN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zh-CN" sz="1400" dirty="0" smtClean="0"/>
              <a:t>Effect of </a:t>
            </a:r>
            <a:r>
              <a:rPr lang="en-US" altLang="zh-CN" sz="1400" strike="sngStrike" dirty="0" smtClean="0">
                <a:solidFill>
                  <a:schemeClr val="tx2">
                    <a:lumMod val="75000"/>
                  </a:schemeClr>
                </a:solidFill>
              </a:rPr>
              <a:t>Certain</a:t>
            </a:r>
            <a:r>
              <a:rPr lang="en-US" altLang="zh-CN" sz="1400" dirty="0" smtClean="0"/>
              <a:t> Antibiotics on </a:t>
            </a:r>
            <a:r>
              <a:rPr lang="en-US" altLang="zh-CN" sz="1400" strike="sngStrike" dirty="0" smtClean="0">
                <a:solidFill>
                  <a:schemeClr val="tx2">
                    <a:lumMod val="75000"/>
                  </a:schemeClr>
                </a:solidFill>
              </a:rPr>
              <a:t>Various</a:t>
            </a:r>
            <a:r>
              <a:rPr lang="en-US" altLang="zh-CN" sz="1400" dirty="0" smtClean="0"/>
              <a:t> Species of Bacteria</a:t>
            </a:r>
            <a:endParaRPr lang="zh-CN" altLang="en-US" sz="14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283023" y="3839030"/>
            <a:ext cx="8411034" cy="428170"/>
            <a:chOff x="283023" y="3839030"/>
            <a:chExt cx="8411034" cy="428170"/>
          </a:xfrm>
        </p:grpSpPr>
        <p:sp>
          <p:nvSpPr>
            <p:cNvPr id="37" name="TextBox 36"/>
            <p:cNvSpPr txBox="1"/>
            <p:nvPr/>
          </p:nvSpPr>
          <p:spPr>
            <a:xfrm>
              <a:off x="3877796" y="389710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tx2">
                      <a:lumMod val="75000"/>
                    </a:schemeClr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语法</a:t>
              </a:r>
              <a:endParaRPr lang="zh-CN" altLang="en-US" b="1" dirty="0">
                <a:solidFill>
                  <a:schemeClr val="tx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83023" y="3839030"/>
              <a:ext cx="8411034" cy="42817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46738" y="4267200"/>
            <a:ext cx="4078515" cy="1074057"/>
            <a:chOff x="246738" y="4267200"/>
            <a:chExt cx="4078515" cy="1074057"/>
          </a:xfrm>
        </p:grpSpPr>
        <p:sp>
          <p:nvSpPr>
            <p:cNvPr id="36" name="TextBox 35"/>
            <p:cNvSpPr txBox="1"/>
            <p:nvPr/>
          </p:nvSpPr>
          <p:spPr>
            <a:xfrm>
              <a:off x="246738" y="4484911"/>
              <a:ext cx="40785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/>
                <a:t>Mechanism of Suppression of Non-transmissible Pneumonia Induced by Newcastle Disease Virus</a:t>
              </a:r>
              <a:endParaRPr lang="zh-CN" altLang="en-US" sz="14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75765" y="4267200"/>
              <a:ext cx="3918863" cy="107405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136574" y="4274457"/>
            <a:ext cx="4746170" cy="1082017"/>
            <a:chOff x="4136574" y="4274457"/>
            <a:chExt cx="4746170" cy="1082017"/>
          </a:xfrm>
        </p:grpSpPr>
        <p:sp>
          <p:nvSpPr>
            <p:cNvPr id="38" name="TextBox 37"/>
            <p:cNvSpPr txBox="1"/>
            <p:nvPr/>
          </p:nvSpPr>
          <p:spPr>
            <a:xfrm>
              <a:off x="4136576" y="4296224"/>
              <a:ext cx="46881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/>
                <a:t>Mechanism of Suppression of Non-transmissible Pneumonia </a:t>
              </a:r>
              <a:r>
                <a:rPr lang="en-US" altLang="zh-CN" sz="1400" b="1" dirty="0" smtClean="0"/>
                <a:t>in Mice</a:t>
              </a:r>
              <a:r>
                <a:rPr lang="en-US" altLang="zh-CN" sz="1400" dirty="0" smtClean="0"/>
                <a:t> Induced by Newcastle Disease Virus</a:t>
              </a:r>
              <a:endParaRPr lang="zh-CN" altLang="en-US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136574" y="4833254"/>
              <a:ext cx="47461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/>
                <a:t>Mechanism of Suppression of Non-transmissible Pneumonia Induced </a:t>
              </a:r>
              <a:r>
                <a:rPr lang="en-US" altLang="zh-CN" sz="1400" b="1" dirty="0" smtClean="0"/>
                <a:t>in Mice </a:t>
              </a:r>
              <a:r>
                <a:rPr lang="en-US" altLang="zh-CN" sz="1400" dirty="0" smtClean="0"/>
                <a:t>by Newcastle Disease Virus</a:t>
              </a:r>
              <a:endParaRPr lang="zh-CN" altLang="en-US" sz="14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201879" y="4274457"/>
              <a:ext cx="4492178" cy="107405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 flipV="1">
              <a:off x="4180796" y="4796972"/>
              <a:ext cx="4513261" cy="15194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275770" y="5341257"/>
            <a:ext cx="8534398" cy="986968"/>
            <a:chOff x="275770" y="5341257"/>
            <a:chExt cx="8534398" cy="986968"/>
          </a:xfrm>
        </p:grpSpPr>
        <p:grpSp>
          <p:nvGrpSpPr>
            <p:cNvPr id="59" name="Group 58"/>
            <p:cNvGrpSpPr/>
            <p:nvPr/>
          </p:nvGrpSpPr>
          <p:grpSpPr>
            <a:xfrm>
              <a:off x="275770" y="5341269"/>
              <a:ext cx="8534398" cy="986956"/>
              <a:chOff x="275770" y="5341269"/>
              <a:chExt cx="8534398" cy="986956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275770" y="5341269"/>
                <a:ext cx="8418288" cy="986956"/>
                <a:chOff x="283023" y="3810002"/>
                <a:chExt cx="8411034" cy="316472"/>
              </a:xfrm>
            </p:grpSpPr>
            <p:sp>
              <p:nvSpPr>
                <p:cNvPr id="52" name="TextBox 51"/>
                <p:cNvSpPr txBox="1"/>
                <p:nvPr/>
              </p:nvSpPr>
              <p:spPr>
                <a:xfrm>
                  <a:off x="365510" y="3891144"/>
                  <a:ext cx="671607" cy="118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b="1" dirty="0" smtClean="0">
                      <a:solidFill>
                        <a:srgbClr val="FF0000"/>
                      </a:solidFill>
                      <a:latin typeface="Arial Unicode MS" pitchFamily="34" charset="-122"/>
                      <a:ea typeface="Arial Unicode MS" pitchFamily="34" charset="-122"/>
                      <a:cs typeface="Arial Unicode MS" pitchFamily="34" charset="-122"/>
                    </a:rPr>
                    <a:t>避免</a:t>
                  </a:r>
                  <a:endParaRPr lang="zh-CN" altLang="en-US" b="1" dirty="0">
                    <a:solidFill>
                      <a:srgbClr val="FF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283023" y="3810002"/>
                  <a:ext cx="8411034" cy="316472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4" name="TextBox 53"/>
              <p:cNvSpPr txBox="1"/>
              <p:nvPr/>
            </p:nvSpPr>
            <p:spPr>
              <a:xfrm>
                <a:off x="1146599" y="5457370"/>
                <a:ext cx="766356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buFont typeface="Wingdings" pitchFamily="2" charset="2"/>
                  <a:buChar char="Ø"/>
                </a:pPr>
                <a:r>
                  <a:rPr lang="en-US" altLang="zh-CN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 </a:t>
                </a:r>
                <a:r>
                  <a:rPr lang="zh-CN" altLang="zh-CN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一般不是一个句子</a:t>
                </a:r>
              </a:p>
              <a:p>
                <a:pPr lvl="0">
                  <a:buFont typeface="Wingdings" pitchFamily="2" charset="2"/>
                  <a:buChar char="Ø"/>
                </a:pPr>
                <a:r>
                  <a:rPr lang="en-US" altLang="zh-CN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 </a:t>
                </a:r>
                <a:r>
                  <a:rPr lang="zh-CN" altLang="zh-CN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慎重使用缩略语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altLang="zh-CN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 </a:t>
                </a:r>
                <a:r>
                  <a:rPr lang="zh-CN" altLang="zh-CN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避免使用化学式、上下角标、特殊符号</a:t>
                </a:r>
                <a:r>
                  <a:rPr lang="en-US" altLang="zh-CN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(</a:t>
                </a:r>
                <a:r>
                  <a:rPr lang="zh-CN" altLang="zh-CN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数字符号、希腊字母等</a:t>
                </a:r>
                <a:r>
                  <a:rPr lang="en-US" altLang="zh-CN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)</a:t>
                </a:r>
                <a:r>
                  <a:rPr lang="zh-CN" altLang="zh-CN" sz="1400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、公式、不常用的专业术语等</a:t>
                </a:r>
                <a:endParaRPr lang="zh-CN" altLang="en-US" sz="1400" dirty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cxnSp>
          <p:nvCxnSpPr>
            <p:cNvPr id="56" name="Straight Connector 55"/>
            <p:cNvCxnSpPr/>
            <p:nvPr/>
          </p:nvCxnSpPr>
          <p:spPr>
            <a:xfrm>
              <a:off x="1045023" y="5341257"/>
              <a:ext cx="14515" cy="972457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/>
      <p:bldP spid="1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1299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11"/>
          <p:cNvSpPr/>
          <p:nvPr/>
        </p:nvSpPr>
        <p:spPr>
          <a:xfrm>
            <a:off x="231913" y="5234610"/>
            <a:ext cx="1464365" cy="94090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084" y="5645426"/>
            <a:ext cx="1714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321183" y="463827"/>
            <a:ext cx="5879388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可用“国家</a:t>
            </a:r>
            <a:r>
              <a:rPr lang="en-US" altLang="zh-CN" sz="24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/</a:t>
            </a:r>
            <a:r>
              <a:rPr lang="zh-CN" altLang="en-US" sz="24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地区”精炼出我国学者的研究</a:t>
            </a:r>
            <a:endParaRPr lang="zh-CN" altLang="en-US" sz="2400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303026" cy="1321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11"/>
          <p:cNvSpPr/>
          <p:nvPr/>
        </p:nvSpPr>
        <p:spPr>
          <a:xfrm>
            <a:off x="324676" y="1510748"/>
            <a:ext cx="4008786" cy="10071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131249" y="466353"/>
            <a:ext cx="5866123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用“分析检索结果”分析各刊物的特点</a:t>
            </a:r>
            <a:endParaRPr lang="zh-CN" altLang="en-US" sz="2400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矩形 11"/>
          <p:cNvSpPr/>
          <p:nvPr/>
        </p:nvSpPr>
        <p:spPr>
          <a:xfrm>
            <a:off x="8057321" y="2451652"/>
            <a:ext cx="1086679" cy="19878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350" y="423863"/>
            <a:ext cx="7351713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11"/>
          <p:cNvSpPr/>
          <p:nvPr/>
        </p:nvSpPr>
        <p:spPr>
          <a:xfrm>
            <a:off x="1199320" y="3385940"/>
            <a:ext cx="5267741" cy="24515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6522" y="3440803"/>
            <a:ext cx="18097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11"/>
          <p:cNvSpPr/>
          <p:nvPr/>
        </p:nvSpPr>
        <p:spPr>
          <a:xfrm>
            <a:off x="834886" y="2809471"/>
            <a:ext cx="1537254" cy="30479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585210" y="4702930"/>
            <a:ext cx="4068460" cy="9394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来源期刊：</a:t>
            </a:r>
            <a:endParaRPr lang="en-US" altLang="zh-CN" sz="1600" b="1" dirty="0" smtClean="0">
              <a:solidFill>
                <a:schemeClr val="bg1"/>
              </a:solidFill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发现相关的学术期刊进行投稿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分析备选期刊的录用倾向性</a:t>
            </a:r>
            <a:r>
              <a:rPr lang="en-US" altLang="zh-CN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……</a:t>
            </a:r>
          </a:p>
        </p:txBody>
      </p:sp>
      <p:sp>
        <p:nvSpPr>
          <p:cNvPr id="9" name="矩形 11"/>
          <p:cNvSpPr/>
          <p:nvPr/>
        </p:nvSpPr>
        <p:spPr>
          <a:xfrm>
            <a:off x="959834" y="1157997"/>
            <a:ext cx="1609194" cy="22086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299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11"/>
          <p:cNvSpPr/>
          <p:nvPr/>
        </p:nvSpPr>
        <p:spPr>
          <a:xfrm>
            <a:off x="2007703" y="2736583"/>
            <a:ext cx="6751984" cy="553277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249894" y="1306588"/>
            <a:ext cx="5574791" cy="3877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 浏览刊物的标题、摘要等信息，捕捉刊物的用稿特点</a:t>
            </a:r>
            <a:endParaRPr lang="en-US" altLang="zh-CN" sz="1600" b="1" dirty="0" smtClean="0">
              <a:solidFill>
                <a:schemeClr val="bg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64410" y="1879904"/>
            <a:ext cx="5545761" cy="6832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 想了解该期刊的影响因子：点击该刊中任何一篇文章，进入全记录页面都可获得（前提本单位已购买</a:t>
            </a:r>
            <a:r>
              <a:rPr lang="en-US" altLang="zh-CN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JCR</a:t>
            </a:r>
            <a:r>
              <a:rPr lang="zh-CN" altLang="en-US" sz="1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数据库 ）</a:t>
            </a:r>
            <a:endParaRPr lang="en-US" altLang="zh-CN" sz="1600" b="1" dirty="0" smtClean="0">
              <a:solidFill>
                <a:schemeClr val="bg1"/>
              </a:solidFill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10" name="图片 5" descr="小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82730" y="3061450"/>
            <a:ext cx="284276" cy="34280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123" y="1754642"/>
            <a:ext cx="7369175" cy="836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123" y="2773817"/>
            <a:ext cx="7369175" cy="457041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1715" cy="886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11"/>
          <p:cNvSpPr/>
          <p:nvPr/>
        </p:nvSpPr>
        <p:spPr>
          <a:xfrm>
            <a:off x="6916371" y="4101242"/>
            <a:ext cx="2067973" cy="31110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1176000" cy="1193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6"/>
          <p:cNvSpPr>
            <a:spLocks noChangeArrowheads="1"/>
          </p:cNvSpPr>
          <p:nvPr/>
        </p:nvSpPr>
        <p:spPr bwMode="auto">
          <a:xfrm>
            <a:off x="1216706" y="609600"/>
            <a:ext cx="744537" cy="42862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>
              <a:ln>
                <a:solidFill>
                  <a:schemeClr val="tx2"/>
                </a:solidFill>
              </a:ln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9510" y="856118"/>
            <a:ext cx="9173510" cy="5312453"/>
            <a:chOff x="-29510" y="856118"/>
            <a:chExt cx="9173510" cy="5312453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9510" y="856118"/>
              <a:ext cx="9173510" cy="4514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0" y="870857"/>
              <a:ext cx="9144000" cy="5297714"/>
            </a:xfrm>
            <a:prstGeom prst="rect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圆角矩形 6"/>
          <p:cNvSpPr>
            <a:spLocks noChangeArrowheads="1"/>
          </p:cNvSpPr>
          <p:nvPr/>
        </p:nvSpPr>
        <p:spPr bwMode="auto">
          <a:xfrm>
            <a:off x="1" y="3265713"/>
            <a:ext cx="6734628" cy="2075543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/>
          </a:p>
        </p:txBody>
      </p:sp>
      <p:sp>
        <p:nvSpPr>
          <p:cNvPr id="10" name="圆角矩形 6"/>
          <p:cNvSpPr>
            <a:spLocks noChangeArrowheads="1"/>
          </p:cNvSpPr>
          <p:nvPr/>
        </p:nvSpPr>
        <p:spPr bwMode="auto">
          <a:xfrm>
            <a:off x="1594078" y="4992915"/>
            <a:ext cx="916894" cy="246742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2"/>
            </a:solidFill>
            <a:round/>
            <a:headEnd/>
            <a:tailEnd/>
          </a:ln>
        </p:spPr>
        <p:txBody>
          <a:bodyPr lIns="0" tIns="0" rIns="182880" bIns="0"/>
          <a:lstStyle/>
          <a:p>
            <a:pPr>
              <a:spcBef>
                <a:spcPct val="50000"/>
              </a:spcBef>
            </a:pPr>
            <a:endParaRPr lang="zh-CN" altLang="en-US" sz="2400">
              <a:ln>
                <a:solidFill>
                  <a:schemeClr val="tx2"/>
                </a:solidFill>
              </a:ln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66058" y="4528910"/>
            <a:ext cx="6641647" cy="2038804"/>
            <a:chOff x="1335314" y="3860800"/>
            <a:chExt cx="6641647" cy="2038804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9624" y="3861254"/>
              <a:ext cx="6637337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1335314" y="3860800"/>
              <a:ext cx="6633029" cy="200297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4520" y="2685144"/>
            <a:ext cx="2438400" cy="2692034"/>
            <a:chOff x="319314" y="2743200"/>
            <a:chExt cx="2438400" cy="269203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1811" y="2770867"/>
              <a:ext cx="2421391" cy="2664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319314" y="2743200"/>
              <a:ext cx="2438400" cy="2685143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Group 7"/>
          <p:cNvGrpSpPr/>
          <p:nvPr/>
        </p:nvGrpSpPr>
        <p:grpSpPr>
          <a:xfrm>
            <a:off x="2496957" y="2343151"/>
            <a:ext cx="4628921" cy="4514849"/>
            <a:chOff x="3527471" y="2854323"/>
            <a:chExt cx="3857434" cy="3762374"/>
          </a:xfrm>
        </p:grpSpPr>
        <p:sp>
          <p:nvSpPr>
            <p:cNvPr id="9" name="Pie 8"/>
            <p:cNvSpPr/>
            <p:nvPr/>
          </p:nvSpPr>
          <p:spPr>
            <a:xfrm>
              <a:off x="3532233" y="2854323"/>
              <a:ext cx="3852672" cy="3762374"/>
            </a:xfrm>
            <a:prstGeom prst="pie">
              <a:avLst>
                <a:gd name="adj1" fmla="val 10859263"/>
                <a:gd name="adj2" fmla="val 1446044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Pie 9"/>
            <p:cNvSpPr/>
            <p:nvPr/>
          </p:nvSpPr>
          <p:spPr>
            <a:xfrm>
              <a:off x="3532233" y="2854323"/>
              <a:ext cx="3852672" cy="3762374"/>
            </a:xfrm>
            <a:prstGeom prst="pie">
              <a:avLst>
                <a:gd name="adj1" fmla="val 14363297"/>
                <a:gd name="adj2" fmla="val 1820541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Pie 10"/>
            <p:cNvSpPr/>
            <p:nvPr/>
          </p:nvSpPr>
          <p:spPr>
            <a:xfrm>
              <a:off x="3527471" y="2854323"/>
              <a:ext cx="3852672" cy="3762374"/>
            </a:xfrm>
            <a:prstGeom prst="pie">
              <a:avLst>
                <a:gd name="adj1" fmla="val 18153047"/>
                <a:gd name="adj2" fmla="val 215378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椭圆 31"/>
            <p:cNvSpPr/>
            <p:nvPr/>
          </p:nvSpPr>
          <p:spPr>
            <a:xfrm>
              <a:off x="4650254" y="3951569"/>
              <a:ext cx="1637736" cy="15149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56002" y="2598059"/>
            <a:ext cx="267062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 Is </a:t>
            </a:r>
          </a:p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Scientific Writing</a:t>
            </a:r>
            <a:r>
              <a:rPr lang="zh-CN" altLang="en-US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？</a:t>
            </a:r>
            <a:endParaRPr lang="zh-CN" altLang="en-US" b="1" kern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42460" y="3461663"/>
            <a:ext cx="240937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</a:t>
            </a:r>
          </a:p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to Write</a:t>
            </a:r>
            <a:r>
              <a:rPr lang="zh-CN" altLang="en-US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？</a:t>
            </a:r>
            <a:endParaRPr lang="zh-CN" altLang="en-US" b="1" kern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546" y="3439892"/>
            <a:ext cx="240937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</a:t>
            </a:r>
          </a:p>
          <a:p>
            <a:pPr lvl="0" algn="ctr" eaLnBrk="0" hangingPunct="0">
              <a:lnSpc>
                <a:spcPct val="90000"/>
              </a:lnSpc>
              <a:defRPr/>
            </a:pP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to </a:t>
            </a:r>
            <a:r>
              <a:rPr lang="en-US" altLang="zh-CN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Submit</a:t>
            </a:r>
            <a:r>
              <a:rPr lang="zh-CN" altLang="en-US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？</a:t>
            </a:r>
            <a:endParaRPr lang="zh-CN" altLang="en-US" b="1" kern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946602" y="361268"/>
            <a:ext cx="6165397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主要内容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733124" y="4702616"/>
            <a:ext cx="3262811" cy="1207588"/>
            <a:chOff x="4455891" y="4702616"/>
            <a:chExt cx="4078514" cy="1509485"/>
          </a:xfrm>
        </p:grpSpPr>
        <p:grpSp>
          <p:nvGrpSpPr>
            <p:cNvPr id="19" name="Group 29"/>
            <p:cNvGrpSpPr/>
            <p:nvPr/>
          </p:nvGrpSpPr>
          <p:grpSpPr>
            <a:xfrm>
              <a:off x="4455891" y="4702616"/>
              <a:ext cx="2887845" cy="1509485"/>
              <a:chOff x="4717143" y="4049486"/>
              <a:chExt cx="2887845" cy="1509485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826003" y="4680857"/>
                <a:ext cx="2068275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200" b="1" dirty="0" smtClean="0">
                    <a:solidFill>
                      <a:schemeClr val="tx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我国学者的投稿倾向</a:t>
                </a:r>
                <a:r>
                  <a:rPr lang="en-US" altLang="zh-CN" sz="1200" b="1" dirty="0" smtClean="0">
                    <a:solidFill>
                      <a:schemeClr val="tx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?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862287" y="5167086"/>
                <a:ext cx="1106474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200" b="1" dirty="0" smtClean="0">
                    <a:solidFill>
                      <a:schemeClr val="tx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语言因素</a:t>
                </a:r>
                <a:r>
                  <a:rPr lang="en-US" altLang="zh-CN" sz="1200" b="1" dirty="0" smtClean="0">
                    <a:solidFill>
                      <a:schemeClr val="tx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?</a:t>
                </a:r>
                <a:endParaRPr lang="zh-CN" altLang="en-US" sz="1200" b="1" dirty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804229" y="4194627"/>
                <a:ext cx="2667398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200" b="1" dirty="0" smtClean="0">
                    <a:solidFill>
                      <a:schemeClr val="tx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本领域的</a:t>
                </a:r>
                <a:r>
                  <a:rPr lang="en-US" altLang="zh-CN" sz="1200" b="1" dirty="0" smtClean="0">
                    <a:solidFill>
                      <a:schemeClr val="tx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SCI</a:t>
                </a:r>
                <a:r>
                  <a:rPr lang="zh-CN" altLang="en-US" sz="1200" b="1" dirty="0" smtClean="0">
                    <a:solidFill>
                      <a:schemeClr val="tx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期刊都有哪些？</a:t>
                </a:r>
                <a:endParaRPr lang="en-US" altLang="zh-CN" sz="12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grpSp>
            <p:nvGrpSpPr>
              <p:cNvPr id="23" name="Group 28"/>
              <p:cNvGrpSpPr/>
              <p:nvPr/>
            </p:nvGrpSpPr>
            <p:grpSpPr>
              <a:xfrm>
                <a:off x="4717143" y="4049486"/>
                <a:ext cx="2887845" cy="1509485"/>
                <a:chOff x="4717143" y="4049486"/>
                <a:chExt cx="2887845" cy="1509485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4731657" y="4049486"/>
                  <a:ext cx="2859314" cy="1509485"/>
                </a:xfrm>
                <a:prstGeom prst="rect">
                  <a:avLst/>
                </a:prstGeom>
                <a:noFill/>
                <a:ln w="2857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4717143" y="4572000"/>
                  <a:ext cx="2880360" cy="0"/>
                </a:xfrm>
                <a:prstGeom prst="line">
                  <a:avLst/>
                </a:prstGeom>
                <a:ln w="285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4724628" y="5101764"/>
                  <a:ext cx="2880360" cy="0"/>
                </a:xfrm>
                <a:prstGeom prst="line">
                  <a:avLst/>
                </a:prstGeom>
                <a:ln w="285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" name="Group 30"/>
            <p:cNvGrpSpPr/>
            <p:nvPr/>
          </p:nvGrpSpPr>
          <p:grpSpPr>
            <a:xfrm>
              <a:off x="7249259" y="4702616"/>
              <a:ext cx="1285146" cy="1509485"/>
              <a:chOff x="7510511" y="4049486"/>
              <a:chExt cx="1285146" cy="1509485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7510511" y="4463144"/>
                <a:ext cx="1206661" cy="807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zh-CN" altLang="en-US" sz="1200" b="1" dirty="0" smtClean="0">
                    <a:solidFill>
                      <a:schemeClr val="tx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用稿特点</a:t>
                </a:r>
                <a:endParaRPr lang="en-US" altLang="zh-CN" sz="12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zh-CN" altLang="en-US" sz="1200" b="1" dirty="0" smtClean="0">
                    <a:solidFill>
                      <a:schemeClr val="tx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影响因子</a:t>
                </a:r>
                <a:endParaRPr lang="en-US" altLang="zh-CN" sz="1200" b="1" dirty="0" smtClean="0">
                  <a:solidFill>
                    <a:schemeClr val="tx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  <a:p>
                <a:pPr algn="ctr"/>
                <a:r>
                  <a:rPr lang="en-US" altLang="zh-CN" sz="1200" b="1" dirty="0" smtClean="0">
                    <a:solidFill>
                      <a:schemeClr val="tx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……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591647" y="4049486"/>
                <a:ext cx="1204010" cy="1509485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CN" altLang="en-US" b="1" dirty="0" smtClean="0">
                <a:solidFill>
                  <a:schemeClr val="tx2"/>
                </a:solidFill>
              </a:rPr>
              <a:t>谢谢！</a:t>
            </a:r>
            <a:endParaRPr lang="en-US" altLang="zh-CN" b="1" dirty="0" smtClean="0">
              <a:solidFill>
                <a:schemeClr val="tx2"/>
              </a:solidFill>
            </a:endParaRPr>
          </a:p>
        </p:txBody>
      </p:sp>
      <p:pic>
        <p:nvPicPr>
          <p:cNvPr id="8" name="Picture 4" descr="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595" y="345636"/>
            <a:ext cx="8515575" cy="312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4313" y="4357688"/>
            <a:ext cx="8466137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zh-CN" altLang="en-US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北京市海淀区科学院南路</a:t>
            </a:r>
            <a:r>
              <a:rPr lang="en-US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zh-CN" altLang="en-US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号    融科资讯中心</a:t>
            </a:r>
            <a:r>
              <a:rPr lang="en-US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</a:t>
            </a:r>
            <a:r>
              <a:rPr lang="zh-CN" altLang="en-US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座北楼</a:t>
            </a:r>
            <a:r>
              <a:rPr lang="en-US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610</a:t>
            </a:r>
            <a:r>
              <a:rPr lang="zh-CN" altLang="en-US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室</a:t>
            </a:r>
          </a:p>
          <a:p>
            <a:r>
              <a:rPr lang="zh-CN" altLang="en-US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汤森路透知识产权与科技集团</a:t>
            </a:r>
            <a:endParaRPr lang="en-US" altLang="zh-CN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zh-CN" altLang="en-US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r>
              <a:rPr lang="zh-CN" altLang="en-US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张帆</a:t>
            </a:r>
            <a:endParaRPr lang="en-US" altLang="zh-CN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r>
              <a:rPr lang="zh-CN" altLang="en-US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技术</a:t>
            </a:r>
            <a:r>
              <a:rPr lang="zh-CN" altLang="en-US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支持</a:t>
            </a:r>
            <a:r>
              <a:rPr lang="en-US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: </a:t>
            </a:r>
            <a:r>
              <a:rPr lang="en-US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hlinkClick r:id="rId4"/>
              </a:rPr>
              <a:t>ts.support.china@thomsonreuters.com</a:t>
            </a:r>
            <a:endParaRPr lang="en-US" altLang="zh-CN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r>
              <a:rPr lang="en-US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Tel: 010-57601252</a:t>
            </a:r>
          </a:p>
          <a:p>
            <a:r>
              <a:rPr lang="en-US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Fax: 010-82862088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5573480" y="928916"/>
            <a:ext cx="3454400" cy="5065485"/>
            <a:chOff x="5283200" y="1407878"/>
            <a:chExt cx="3454400" cy="5065485"/>
          </a:xfrm>
        </p:grpSpPr>
        <p:sp>
          <p:nvSpPr>
            <p:cNvPr id="9" name="Rectangle 8"/>
            <p:cNvSpPr/>
            <p:nvPr/>
          </p:nvSpPr>
          <p:spPr>
            <a:xfrm>
              <a:off x="5312227" y="1407878"/>
              <a:ext cx="3323772" cy="5065485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Group 10"/>
            <p:cNvGrpSpPr/>
            <p:nvPr/>
          </p:nvGrpSpPr>
          <p:grpSpPr>
            <a:xfrm>
              <a:off x="5573751" y="1825366"/>
              <a:ext cx="2823472" cy="3174147"/>
              <a:chOff x="1259632" y="620688"/>
              <a:chExt cx="2823472" cy="3174147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951813" y="3487058"/>
                <a:ext cx="141231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b="1" dirty="0" smtClean="0">
                    <a:solidFill>
                      <a:schemeClr val="accent6"/>
                    </a:solidFill>
                  </a:rPr>
                  <a:t>Robert  A. Day</a:t>
                </a:r>
                <a:endParaRPr lang="zh-CN" altLang="en-US" sz="1400" b="1" dirty="0">
                  <a:solidFill>
                    <a:schemeClr val="accent6"/>
                  </a:solidFill>
                </a:endParaRPr>
              </a:p>
            </p:txBody>
          </p:sp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59632" y="620688"/>
                <a:ext cx="2823472" cy="2880320"/>
              </a:xfrm>
              <a:prstGeom prst="rect">
                <a:avLst/>
              </a:prstGeom>
              <a:noFill/>
              <a:ln w="9525">
                <a:solidFill>
                  <a:schemeClr val="accent1">
                    <a:lumMod val="40000"/>
                    <a:lumOff val="60000"/>
                  </a:schemeClr>
                </a:solidFill>
                <a:miter lim="800000"/>
                <a:headEnd/>
                <a:tailEnd/>
              </a:ln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5283200" y="4923357"/>
              <a:ext cx="3454400" cy="14385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zh-CN" sz="14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</a:t>
              </a:r>
              <a:r>
                <a:rPr lang="en-US" altLang="zh-CN" sz="1400" b="1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Profess Emeritus </a:t>
              </a:r>
              <a:r>
                <a:rPr lang="en-US" altLang="zh-CN" sz="14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at the University of Delaware ;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zh-CN" sz="14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became </a:t>
              </a:r>
              <a:r>
                <a:rPr lang="en-US" altLang="zh-CN" sz="1400" b="1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director of ISI Press</a:t>
              </a:r>
              <a:r>
                <a:rPr lang="en-US" altLang="zh-CN" sz="14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;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zh-CN" sz="14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became </a:t>
              </a:r>
              <a:r>
                <a:rPr lang="en-US" altLang="zh-CN" sz="1400" b="1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vice president of ISI</a:t>
              </a:r>
              <a:r>
                <a:rPr lang="en-US" altLang="zh-CN" sz="14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;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zh-CN" sz="14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the author of </a:t>
              </a:r>
              <a:r>
                <a:rPr lang="en-US" altLang="zh-CN" sz="1400" b="1" i="1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How to Write and Publish a Scientific Paper</a:t>
              </a:r>
              <a:endParaRPr lang="zh-CN" altLang="en-US" sz="1400" dirty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4" name="Group 28"/>
          <p:cNvGrpSpPr/>
          <p:nvPr/>
        </p:nvGrpSpPr>
        <p:grpSpPr>
          <a:xfrm>
            <a:off x="3886066" y="1204686"/>
            <a:ext cx="1755609" cy="1983642"/>
            <a:chOff x="809037" y="2440441"/>
            <a:chExt cx="1755609" cy="198364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95613" y="2440441"/>
              <a:ext cx="996043" cy="1489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809037" y="3962418"/>
              <a:ext cx="17556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中译本</a:t>
              </a:r>
              <a:r>
                <a:rPr lang="en-US" altLang="zh-CN" sz="12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(</a:t>
              </a:r>
              <a:r>
                <a:rPr lang="zh-CN" altLang="en-US" sz="12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第</a:t>
              </a:r>
              <a:r>
                <a:rPr lang="en-US" altLang="zh-CN" sz="12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6</a:t>
              </a:r>
              <a:r>
                <a:rPr lang="zh-CN" altLang="en-US" sz="12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版</a:t>
              </a:r>
              <a:r>
                <a:rPr lang="en-US" altLang="zh-CN" sz="12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)</a:t>
              </a:r>
            </a:p>
            <a:p>
              <a:pPr algn="ctr"/>
              <a:r>
                <a:rPr lang="en-US" altLang="zh-CN" sz="12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2006</a:t>
              </a:r>
              <a:r>
                <a:rPr lang="zh-CN" altLang="en-US" sz="12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年电子工业出版社</a:t>
              </a:r>
              <a:endParaRPr lang="en-US" altLang="zh-CN" sz="120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8" name="Group 27"/>
          <p:cNvGrpSpPr/>
          <p:nvPr/>
        </p:nvGrpSpPr>
        <p:grpSpPr>
          <a:xfrm>
            <a:off x="2538044" y="1763032"/>
            <a:ext cx="1755609" cy="2203843"/>
            <a:chOff x="2282236" y="4259490"/>
            <a:chExt cx="1755609" cy="220384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5443" y="4259490"/>
              <a:ext cx="1161143" cy="1730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2282236" y="6001668"/>
              <a:ext cx="17556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影印本</a:t>
              </a:r>
              <a:r>
                <a:rPr lang="en-US" altLang="zh-CN" sz="12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(</a:t>
              </a:r>
              <a:r>
                <a:rPr lang="zh-CN" altLang="en-US" sz="12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第</a:t>
              </a:r>
              <a:r>
                <a:rPr lang="en-US" altLang="zh-CN" sz="12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6</a:t>
              </a:r>
              <a:r>
                <a:rPr lang="zh-CN" altLang="en-US" sz="12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版</a:t>
              </a:r>
              <a:r>
                <a:rPr lang="en-US" altLang="zh-CN" sz="12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)</a:t>
              </a:r>
            </a:p>
            <a:p>
              <a:pPr algn="ctr"/>
              <a:r>
                <a:rPr lang="en-US" altLang="zh-CN" sz="12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2007</a:t>
              </a:r>
              <a:r>
                <a:rPr lang="zh-CN" altLang="en-US" sz="12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年北京大学出版社</a:t>
              </a:r>
              <a:endParaRPr lang="en-US" altLang="zh-CN" sz="120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cxnSp>
        <p:nvCxnSpPr>
          <p:cNvPr id="40" name="Straight Arrow Connector 39"/>
          <p:cNvCxnSpPr/>
          <p:nvPr/>
        </p:nvCxnSpPr>
        <p:spPr>
          <a:xfrm flipH="1" flipV="1">
            <a:off x="4862286" y="3352800"/>
            <a:ext cx="537034" cy="22061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3715655" y="3933371"/>
            <a:ext cx="1654631" cy="16401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56"/>
          <p:cNvGrpSpPr/>
          <p:nvPr/>
        </p:nvGrpSpPr>
        <p:grpSpPr>
          <a:xfrm>
            <a:off x="1334047" y="2133592"/>
            <a:ext cx="3978184" cy="3512466"/>
            <a:chOff x="1319532" y="2148106"/>
            <a:chExt cx="3978184" cy="3512466"/>
          </a:xfrm>
        </p:grpSpPr>
        <p:grpSp>
          <p:nvGrpSpPr>
            <p:cNvPr id="12" name="Group 7"/>
            <p:cNvGrpSpPr/>
            <p:nvPr/>
          </p:nvGrpSpPr>
          <p:grpSpPr>
            <a:xfrm>
              <a:off x="1319532" y="2148106"/>
              <a:ext cx="1118867" cy="1935646"/>
              <a:chOff x="2804772" y="552748"/>
              <a:chExt cx="1197323" cy="2147148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804772" y="552748"/>
                <a:ext cx="1197323" cy="18420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053440" y="2358489"/>
                <a:ext cx="815161" cy="3414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(</a:t>
                </a:r>
                <a:r>
                  <a:rPr lang="zh-CN" altLang="en-US" sz="14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第</a:t>
                </a:r>
                <a:r>
                  <a:rPr lang="en-US" altLang="zh-CN" sz="14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7</a:t>
                </a:r>
                <a:r>
                  <a:rPr lang="zh-CN" altLang="en-US" sz="14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版</a:t>
                </a:r>
                <a:r>
                  <a:rPr lang="en-US" altLang="zh-CN" sz="1400" dirty="0" smtClean="0">
                    <a:solidFill>
                      <a:schemeClr val="accent2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)</a:t>
                </a:r>
                <a:endParaRPr lang="zh-CN" altLang="en-US" sz="1400" dirty="0" smtClean="0">
                  <a:solidFill>
                    <a:schemeClr val="accent2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cxnSp>
          <p:nvCxnSpPr>
            <p:cNvPr id="46" name="Straight Arrow Connector 45"/>
            <p:cNvCxnSpPr/>
            <p:nvPr/>
          </p:nvCxnSpPr>
          <p:spPr>
            <a:xfrm flipH="1" flipV="1">
              <a:off x="2191657" y="4064000"/>
              <a:ext cx="3106059" cy="159657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2"/>
          <p:cNvSpPr>
            <a:spLocks noGrp="1" noChangeArrowheads="1"/>
          </p:cNvSpPr>
          <p:nvPr>
            <p:ph type="title"/>
          </p:nvPr>
        </p:nvSpPr>
        <p:spPr>
          <a:xfrm>
            <a:off x="888547" y="319308"/>
            <a:ext cx="7369175" cy="836612"/>
          </a:xfrm>
        </p:spPr>
        <p:txBody>
          <a:bodyPr/>
          <a:lstStyle/>
          <a:p>
            <a:r>
              <a:rPr lang="zh-CN" altLang="en-US" b="1" dirty="0" smtClean="0">
                <a:ea typeface="宋体" charset="-122"/>
              </a:rPr>
              <a:t>特别鸣谢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3829" y="4920342"/>
            <a:ext cx="47171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Robert A. Day</a:t>
            </a:r>
            <a:r>
              <a:rPr lang="zh-CN" altLang="en-US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</a:t>
            </a:r>
            <a:r>
              <a:rPr lang="zh-CN" altLang="zh-CN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美国特拉华大学教授，被视为科技出版界权威，早在</a:t>
            </a:r>
            <a:r>
              <a:rPr lang="en-US" altLang="zh-CN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1979</a:t>
            </a:r>
            <a:r>
              <a:rPr lang="zh-CN" altLang="zh-CN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年他就出版了《如何撰写和发表科技论文》（“</a:t>
            </a:r>
            <a:r>
              <a:rPr lang="en-US" altLang="zh-CN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How to Write and Publish a Scientific Paper</a:t>
            </a:r>
            <a:r>
              <a:rPr lang="zh-CN" altLang="zh-CN" sz="1400" b="1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”）一书，之后不断再版和重印，现在已出版第七版，被全世界上百所大学列为科技写作方面的教科书或参考书。</a:t>
            </a:r>
            <a:endParaRPr lang="zh-CN" altLang="en-US" sz="1400" b="1" dirty="0">
              <a:solidFill>
                <a:schemeClr val="tx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tr_presentation_template_05-01-08">
  <a:themeElements>
    <a:clrScheme name="tr_presentation_template_05-01-08 1">
      <a:dk1>
        <a:srgbClr val="4B4B4B"/>
      </a:dk1>
      <a:lt1>
        <a:srgbClr val="FFFFFF"/>
      </a:lt1>
      <a:dk2>
        <a:srgbClr val="FF8000"/>
      </a:dk2>
      <a:lt2>
        <a:srgbClr val="A0968C"/>
      </a:lt2>
      <a:accent1>
        <a:srgbClr val="005A84"/>
      </a:accent1>
      <a:accent2>
        <a:srgbClr val="6234A4"/>
      </a:accent2>
      <a:accent3>
        <a:srgbClr val="FFFFFF"/>
      </a:accent3>
      <a:accent4>
        <a:srgbClr val="3F3F3F"/>
      </a:accent4>
      <a:accent5>
        <a:srgbClr val="AAB5C2"/>
      </a:accent5>
      <a:accent6>
        <a:srgbClr val="582E94"/>
      </a:accent6>
      <a:hlink>
        <a:srgbClr val="828282"/>
      </a:hlink>
      <a:folHlink>
        <a:srgbClr val="BABABA"/>
      </a:folHlink>
    </a:clrScheme>
    <a:fontScheme name="tr_presentation_template_05-01-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_presentation_template_05-01-08 1">
        <a:dk1>
          <a:srgbClr val="4B4B4B"/>
        </a:dk1>
        <a:lt1>
          <a:srgbClr val="FFFFFF"/>
        </a:lt1>
        <a:dk2>
          <a:srgbClr val="FF8000"/>
        </a:dk2>
        <a:lt2>
          <a:srgbClr val="A0968C"/>
        </a:lt2>
        <a:accent1>
          <a:srgbClr val="005A84"/>
        </a:accent1>
        <a:accent2>
          <a:srgbClr val="6234A4"/>
        </a:accent2>
        <a:accent3>
          <a:srgbClr val="FFFFFF"/>
        </a:accent3>
        <a:accent4>
          <a:srgbClr val="3F3F3F"/>
        </a:accent4>
        <a:accent5>
          <a:srgbClr val="AAB5C2"/>
        </a:accent5>
        <a:accent6>
          <a:srgbClr val="582E94"/>
        </a:accent6>
        <a:hlink>
          <a:srgbClr val="828282"/>
        </a:hlink>
        <a:folHlink>
          <a:srgbClr val="BABA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_presentation_template_05-01-08 2">
        <a:dk1>
          <a:srgbClr val="4B4B4B"/>
        </a:dk1>
        <a:lt1>
          <a:srgbClr val="FFFFFF"/>
        </a:lt1>
        <a:dk2>
          <a:srgbClr val="FF8000"/>
        </a:dk2>
        <a:lt2>
          <a:srgbClr val="BABABA"/>
        </a:lt2>
        <a:accent1>
          <a:srgbClr val="78A22F"/>
        </a:accent1>
        <a:accent2>
          <a:srgbClr val="FFB400"/>
        </a:accent2>
        <a:accent3>
          <a:srgbClr val="FFFFFF"/>
        </a:accent3>
        <a:accent4>
          <a:srgbClr val="3F3F3F"/>
        </a:accent4>
        <a:accent5>
          <a:srgbClr val="BECEAD"/>
        </a:accent5>
        <a:accent6>
          <a:srgbClr val="E7A300"/>
        </a:accent6>
        <a:hlink>
          <a:srgbClr val="766C62"/>
        </a:hlink>
        <a:folHlink>
          <a:srgbClr val="A09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_presentation_template_05-01-08 3">
        <a:dk1>
          <a:srgbClr val="4B4B4B"/>
        </a:dk1>
        <a:lt1>
          <a:srgbClr val="FFFFFF"/>
        </a:lt1>
        <a:dk2>
          <a:srgbClr val="FF8000"/>
        </a:dk2>
        <a:lt2>
          <a:srgbClr val="BABABA"/>
        </a:lt2>
        <a:accent1>
          <a:srgbClr val="766C62"/>
        </a:accent1>
        <a:accent2>
          <a:srgbClr val="A0968C"/>
        </a:accent2>
        <a:accent3>
          <a:srgbClr val="FFFFFF"/>
        </a:accent3>
        <a:accent4>
          <a:srgbClr val="3F3F3F"/>
        </a:accent4>
        <a:accent5>
          <a:srgbClr val="BDBAB7"/>
        </a:accent5>
        <a:accent6>
          <a:srgbClr val="91877E"/>
        </a:accent6>
        <a:hlink>
          <a:srgbClr val="0083BF"/>
        </a:hlink>
        <a:folHlink>
          <a:srgbClr val="78A2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_presentation_template_05-01-08 4">
        <a:dk1>
          <a:srgbClr val="4B4B4B"/>
        </a:dk1>
        <a:lt1>
          <a:srgbClr val="FFFFFF"/>
        </a:lt1>
        <a:dk2>
          <a:srgbClr val="FF8000"/>
        </a:dk2>
        <a:lt2>
          <a:srgbClr val="A0968C"/>
        </a:lt2>
        <a:accent1>
          <a:srgbClr val="FF8000"/>
        </a:accent1>
        <a:accent2>
          <a:srgbClr val="DC0A0A"/>
        </a:accent2>
        <a:accent3>
          <a:srgbClr val="FFFFFF"/>
        </a:accent3>
        <a:accent4>
          <a:srgbClr val="3F3F3F"/>
        </a:accent4>
        <a:accent5>
          <a:srgbClr val="FFC0AA"/>
        </a:accent5>
        <a:accent6>
          <a:srgbClr val="C70808"/>
        </a:accent6>
        <a:hlink>
          <a:srgbClr val="766C62"/>
        </a:hlink>
        <a:folHlink>
          <a:srgbClr val="A09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_presentation_template_05-01-08 5">
        <a:dk1>
          <a:srgbClr val="A0968C"/>
        </a:dk1>
        <a:lt1>
          <a:srgbClr val="FFFFFF"/>
        </a:lt1>
        <a:dk2>
          <a:srgbClr val="5F5F5F"/>
        </a:dk2>
        <a:lt2>
          <a:srgbClr val="FFFFFF"/>
        </a:lt2>
        <a:accent1>
          <a:srgbClr val="005A84"/>
        </a:accent1>
        <a:accent2>
          <a:srgbClr val="6234A4"/>
        </a:accent2>
        <a:accent3>
          <a:srgbClr val="B6B6B6"/>
        </a:accent3>
        <a:accent4>
          <a:srgbClr val="DADADA"/>
        </a:accent4>
        <a:accent5>
          <a:srgbClr val="AAB5C2"/>
        </a:accent5>
        <a:accent6>
          <a:srgbClr val="582E94"/>
        </a:accent6>
        <a:hlink>
          <a:srgbClr val="828282"/>
        </a:hlink>
        <a:folHlink>
          <a:srgbClr val="BABAB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Default Design">
  <a:themeElements>
    <a:clrScheme name="10_Default Design 5">
      <a:dk1>
        <a:srgbClr val="A0968C"/>
      </a:dk1>
      <a:lt1>
        <a:srgbClr val="FFFFFF"/>
      </a:lt1>
      <a:dk2>
        <a:srgbClr val="5F5F5F"/>
      </a:dk2>
      <a:lt2>
        <a:srgbClr val="FFFFFF"/>
      </a:lt2>
      <a:accent1>
        <a:srgbClr val="005A84"/>
      </a:accent1>
      <a:accent2>
        <a:srgbClr val="6234A4"/>
      </a:accent2>
      <a:accent3>
        <a:srgbClr val="B6B6B6"/>
      </a:accent3>
      <a:accent4>
        <a:srgbClr val="DADADA"/>
      </a:accent4>
      <a:accent5>
        <a:srgbClr val="AAB5C2"/>
      </a:accent5>
      <a:accent6>
        <a:srgbClr val="582E94"/>
      </a:accent6>
      <a:hlink>
        <a:srgbClr val="828282"/>
      </a:hlink>
      <a:folHlink>
        <a:srgbClr val="BABABA"/>
      </a:folHlink>
    </a:clrScheme>
    <a:fontScheme name="10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Default Design 1">
        <a:dk1>
          <a:srgbClr val="4B4B4B"/>
        </a:dk1>
        <a:lt1>
          <a:srgbClr val="FFFFFF"/>
        </a:lt1>
        <a:dk2>
          <a:srgbClr val="FF8000"/>
        </a:dk2>
        <a:lt2>
          <a:srgbClr val="A0968C"/>
        </a:lt2>
        <a:accent1>
          <a:srgbClr val="005A84"/>
        </a:accent1>
        <a:accent2>
          <a:srgbClr val="6234A4"/>
        </a:accent2>
        <a:accent3>
          <a:srgbClr val="FFFFFF"/>
        </a:accent3>
        <a:accent4>
          <a:srgbClr val="3F3F3F"/>
        </a:accent4>
        <a:accent5>
          <a:srgbClr val="AAB5C2"/>
        </a:accent5>
        <a:accent6>
          <a:srgbClr val="582E94"/>
        </a:accent6>
        <a:hlink>
          <a:srgbClr val="828282"/>
        </a:hlink>
        <a:folHlink>
          <a:srgbClr val="BABA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2">
        <a:dk1>
          <a:srgbClr val="4B4B4B"/>
        </a:dk1>
        <a:lt1>
          <a:srgbClr val="FFFFFF"/>
        </a:lt1>
        <a:dk2>
          <a:srgbClr val="FF8000"/>
        </a:dk2>
        <a:lt2>
          <a:srgbClr val="BABABA"/>
        </a:lt2>
        <a:accent1>
          <a:srgbClr val="78A22F"/>
        </a:accent1>
        <a:accent2>
          <a:srgbClr val="FFB400"/>
        </a:accent2>
        <a:accent3>
          <a:srgbClr val="FFFFFF"/>
        </a:accent3>
        <a:accent4>
          <a:srgbClr val="3F3F3F"/>
        </a:accent4>
        <a:accent5>
          <a:srgbClr val="BECEAD"/>
        </a:accent5>
        <a:accent6>
          <a:srgbClr val="E7A300"/>
        </a:accent6>
        <a:hlink>
          <a:srgbClr val="766C62"/>
        </a:hlink>
        <a:folHlink>
          <a:srgbClr val="A09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3">
        <a:dk1>
          <a:srgbClr val="4B4B4B"/>
        </a:dk1>
        <a:lt1>
          <a:srgbClr val="FFFFFF"/>
        </a:lt1>
        <a:dk2>
          <a:srgbClr val="FF8000"/>
        </a:dk2>
        <a:lt2>
          <a:srgbClr val="BABABA"/>
        </a:lt2>
        <a:accent1>
          <a:srgbClr val="766C62"/>
        </a:accent1>
        <a:accent2>
          <a:srgbClr val="A0968C"/>
        </a:accent2>
        <a:accent3>
          <a:srgbClr val="FFFFFF"/>
        </a:accent3>
        <a:accent4>
          <a:srgbClr val="3F3F3F"/>
        </a:accent4>
        <a:accent5>
          <a:srgbClr val="BDBAB7"/>
        </a:accent5>
        <a:accent6>
          <a:srgbClr val="91877E"/>
        </a:accent6>
        <a:hlink>
          <a:srgbClr val="0083BF"/>
        </a:hlink>
        <a:folHlink>
          <a:srgbClr val="78A2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4">
        <a:dk1>
          <a:srgbClr val="4B4B4B"/>
        </a:dk1>
        <a:lt1>
          <a:srgbClr val="FFFFFF"/>
        </a:lt1>
        <a:dk2>
          <a:srgbClr val="FF8000"/>
        </a:dk2>
        <a:lt2>
          <a:srgbClr val="A0968C"/>
        </a:lt2>
        <a:accent1>
          <a:srgbClr val="FF8000"/>
        </a:accent1>
        <a:accent2>
          <a:srgbClr val="DC0A0A"/>
        </a:accent2>
        <a:accent3>
          <a:srgbClr val="FFFFFF"/>
        </a:accent3>
        <a:accent4>
          <a:srgbClr val="3F3F3F"/>
        </a:accent4>
        <a:accent5>
          <a:srgbClr val="FFC0AA"/>
        </a:accent5>
        <a:accent6>
          <a:srgbClr val="C70808"/>
        </a:accent6>
        <a:hlink>
          <a:srgbClr val="766C62"/>
        </a:hlink>
        <a:folHlink>
          <a:srgbClr val="A09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5">
        <a:dk1>
          <a:srgbClr val="A0968C"/>
        </a:dk1>
        <a:lt1>
          <a:srgbClr val="FFFFFF"/>
        </a:lt1>
        <a:dk2>
          <a:srgbClr val="5F5F5F"/>
        </a:dk2>
        <a:lt2>
          <a:srgbClr val="FFFFFF"/>
        </a:lt2>
        <a:accent1>
          <a:srgbClr val="005A84"/>
        </a:accent1>
        <a:accent2>
          <a:srgbClr val="6234A4"/>
        </a:accent2>
        <a:accent3>
          <a:srgbClr val="B6B6B6"/>
        </a:accent3>
        <a:accent4>
          <a:srgbClr val="DADADA"/>
        </a:accent4>
        <a:accent5>
          <a:srgbClr val="AAB5C2"/>
        </a:accent5>
        <a:accent6>
          <a:srgbClr val="582E94"/>
        </a:accent6>
        <a:hlink>
          <a:srgbClr val="828282"/>
        </a:hlink>
        <a:folHlink>
          <a:srgbClr val="BABAB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33558</TotalTime>
  <Words>2985</Words>
  <Application>Microsoft Office PowerPoint</Application>
  <PresentationFormat>全屏显示(4:3)</PresentationFormat>
  <Paragraphs>554</Paragraphs>
  <Slides>99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99</vt:i4>
      </vt:variant>
    </vt:vector>
  </HeadingPairs>
  <TitlesOfParts>
    <vt:vector size="101" baseType="lpstr">
      <vt:lpstr>tr_presentation_template_05-01-08</vt:lpstr>
      <vt:lpstr>10_Default Design</vt:lpstr>
      <vt:lpstr>SCI期刊论文写作与投稿</vt:lpstr>
      <vt:lpstr>幻灯片 2</vt:lpstr>
      <vt:lpstr>幻灯片 3</vt:lpstr>
      <vt:lpstr>幻灯片 4</vt:lpstr>
      <vt:lpstr>幻灯片 5</vt:lpstr>
      <vt:lpstr>幻灯片 6</vt:lpstr>
      <vt:lpstr>幻灯片 7</vt:lpstr>
      <vt:lpstr>How：如何写好科技论文？</vt:lpstr>
      <vt:lpstr>Title</vt:lpstr>
      <vt:lpstr>Title：如何选好题？</vt:lpstr>
      <vt:lpstr>科学选题举例：巨磁电阻效应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Title：如何选好题？</vt:lpstr>
      <vt:lpstr>幻灯片 34</vt:lpstr>
      <vt:lpstr>幻灯片 35</vt:lpstr>
      <vt:lpstr>Title </vt:lpstr>
      <vt:lpstr>How：如何写好科技论文？</vt:lpstr>
      <vt:lpstr>How：如何写好科技论文？</vt:lpstr>
      <vt:lpstr>Abstract</vt:lpstr>
      <vt:lpstr>How：如何写好科技论文？</vt:lpstr>
      <vt:lpstr>How：如何写好科技论文？</vt:lpstr>
      <vt:lpstr>Introduction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How：如何写好科技论文？</vt:lpstr>
      <vt:lpstr>How：如何写好科技论文？</vt:lpstr>
      <vt:lpstr>How：如何写好科技论文？</vt:lpstr>
      <vt:lpstr>Discussion </vt:lpstr>
      <vt:lpstr>How：如何写好科技论文？</vt:lpstr>
      <vt:lpstr>How：如何写好科技论文？</vt:lpstr>
      <vt:lpstr>Reference </vt:lpstr>
      <vt:lpstr>Endnote Web：参考文献管理软件</vt:lpstr>
      <vt:lpstr>Endnote Web的外观 &amp; 工作机理</vt:lpstr>
      <vt:lpstr>Endnote Web：参考文献的收集</vt:lpstr>
      <vt:lpstr>Endnote Web：参考文献的收集（from WOK平台）</vt:lpstr>
      <vt:lpstr>WOK平台数据导入Endnote Web后：</vt:lpstr>
      <vt:lpstr>在“组织”中成立文件夹对导入数据分类管理</vt:lpstr>
      <vt:lpstr>幻灯片 65</vt:lpstr>
      <vt:lpstr>把参考文献添加到相应文件夹中</vt:lpstr>
      <vt:lpstr>参考文献成功添加到指定文件夹中</vt:lpstr>
      <vt:lpstr>Endnote Web：参考文献的收集（外库资源）</vt:lpstr>
      <vt:lpstr>幻灯片 69</vt:lpstr>
      <vt:lpstr>幻灯片 70</vt:lpstr>
      <vt:lpstr>Endnote Web：参考文献的导入（外库资源比如CNKI） ——从本地PC到EndnoteWeb</vt:lpstr>
      <vt:lpstr>Endnote Web：参考文献的导入（外库资源比如CNKI） ——从本地PC到EndnoteWeb</vt:lpstr>
      <vt:lpstr>幻灯片 73</vt:lpstr>
      <vt:lpstr>Endnote Web：数据导入（外库资源比如CNKI） ——从本地PC到EndnoteWeb</vt:lpstr>
      <vt:lpstr>Endnote Web：数据导入（外库资源比如CNKI） ——从本地PC到EndnoteWeb</vt:lpstr>
      <vt:lpstr>幻灯片 76</vt:lpstr>
      <vt:lpstr>Endnote Web的工作机理</vt:lpstr>
      <vt:lpstr>小插件：实现Word和Endnote Web之间的对接</vt:lpstr>
      <vt:lpstr>幻灯片 79</vt:lpstr>
      <vt:lpstr>如何边写作边插入参考文献？</vt:lpstr>
      <vt:lpstr>幻灯片 81</vt:lpstr>
      <vt:lpstr>幻灯片 82</vt:lpstr>
      <vt:lpstr>幻灯片 83</vt:lpstr>
      <vt:lpstr>如何统一做格式化处理？</vt:lpstr>
      <vt:lpstr>幻灯片 85</vt:lpstr>
      <vt:lpstr>幻灯片 86</vt:lpstr>
      <vt:lpstr>如何选择合适的SCI期刊投稿？</vt:lpstr>
      <vt:lpstr>幻灯片 88</vt:lpstr>
      <vt:lpstr>幻灯片 89</vt:lpstr>
      <vt:lpstr>幻灯片 90</vt:lpstr>
      <vt:lpstr>幻灯片 91</vt:lpstr>
      <vt:lpstr>幻灯片 92</vt:lpstr>
      <vt:lpstr>幻灯片 93</vt:lpstr>
      <vt:lpstr>幻灯片 94</vt:lpstr>
      <vt:lpstr>幻灯片 95</vt:lpstr>
      <vt:lpstr>幻灯片 96</vt:lpstr>
      <vt:lpstr>幻灯片 97</vt:lpstr>
      <vt:lpstr>谢谢！</vt:lpstr>
      <vt:lpstr>特别鸣谢</vt:lpstr>
    </vt:vector>
  </TitlesOfParts>
  <Company>The Thomson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THOMSON REUTERS  PRESENTATION TEMPLATE</dc:title>
  <dc:creator>lori.marino</dc:creator>
  <cp:lastModifiedBy>fan.zhang</cp:lastModifiedBy>
  <cp:revision>4337</cp:revision>
  <dcterms:created xsi:type="dcterms:W3CDTF">2008-05-05T00:46:29Z</dcterms:created>
  <dcterms:modified xsi:type="dcterms:W3CDTF">2012-11-07T10:59:40Z</dcterms:modified>
</cp:coreProperties>
</file>